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5"/>
  </p:notesMasterIdLst>
  <p:handoutMasterIdLst>
    <p:handoutMasterId r:id="rId16"/>
  </p:handout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rtl="0">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94" autoAdjust="0"/>
  </p:normalViewPr>
  <p:slideViewPr>
    <p:cSldViewPr snapToGrid="0">
      <p:cViewPr varScale="1">
        <p:scale>
          <a:sx n="62" d="100"/>
          <a:sy n="62" d="100"/>
        </p:scale>
        <p:origin x="1488"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Kuupäeva kohatäid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E03976-8622-40AE-9CB2-EC72601787D8}" type="datetime1">
              <a:rPr lang="et-EE" smtClean="0"/>
              <a:t>08.05.2025</a:t>
            </a:fld>
            <a:endParaRPr lang="en-US" dirty="0"/>
          </a:p>
        </p:txBody>
      </p:sp>
      <p:sp>
        <p:nvSpPr>
          <p:cNvPr id="4" name="Jaluse kohatäid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aidinumbri kohatä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927047A-DDEA-48D9-BCB2-7929C054A7F5}" type="datetime1">
              <a:rPr lang="et-EE" smtClean="0"/>
              <a:t>08.05.2025</a:t>
            </a:fld>
            <a:endParaRPr lang="en-US"/>
          </a:p>
        </p:txBody>
      </p:sp>
      <p:sp>
        <p:nvSpPr>
          <p:cNvPr id="4" name="Slaidi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t"/>
              <a:t>Klõpsake juhtslaidi tekstilaadide redigeerimiseks</a:t>
            </a:r>
            <a:endParaRPr lang="en-US"/>
          </a:p>
          <a:p>
            <a:pPr lvl="1" rtl="0"/>
            <a:r>
              <a:rPr lang="et"/>
              <a:t>Teine tase</a:t>
            </a:r>
          </a:p>
          <a:p>
            <a:pPr lvl="2" rtl="0"/>
            <a:r>
              <a:rPr lang="et"/>
              <a:t>Kolmas tase</a:t>
            </a:r>
          </a:p>
          <a:p>
            <a:pPr lvl="3" rtl="0"/>
            <a:r>
              <a:rPr lang="et"/>
              <a:t>Neljas tase</a:t>
            </a:r>
          </a:p>
          <a:p>
            <a:pPr lvl="4" rtl="0"/>
            <a:r>
              <a:rPr lang="et"/>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Automatiseeritud seadmete toimimist ähvardavad ka muud ohud peale elektri- ja võrgukatkestuste. Kes oma igapäevatööd arvutite ja infosüsteemi abiga teeb, peab  mõtlema läbi ka ohud arvutile ja süsteemile ning leidma meetmed ohtude vältimiseks. Või hoidma varus piisavalt tööjõudu, et töö käsitsi ära teha, kui traktor Venemaale sõita otsustab või lüpsimasin järsku virtuaalse tabalukuga luku taha pannakse. Avalikus sektoris on oluline paljude e-teenuste pidev toimimine, et riik ja riigiasutused toimiksid ja kodanikud vajalikke teenuseid saaks. </a:t>
            </a:r>
            <a:r>
              <a:rPr lang="et-EE" b="0" i="0" dirty="0">
                <a:solidFill>
                  <a:srgbClr val="000000"/>
                </a:solidFill>
                <a:effectLst/>
                <a:latin typeface="EITS"/>
              </a:rPr>
              <a:t>Pole vist ühtki avalikku ega ka eraettevõtte teenust, mis oleks täiesti sõltumatu infosüsteemidest. Seetõttu peame oskama siduda tehnoloogilisi vahendeid ja asutuse põhieesmärke. Erasektoris on selline teenusekatkestus  ohuks, kui asutus kaotab asjatult raha, kui katkestust oleks saanud vältida või selle katkestuse mõju vähendada. Avaliku sektori teenusekatkestus võib täna mõjutada väga laia ringi kasutajaid ja tagajärjed võivad olla prognoosimatud. </a:t>
            </a:r>
            <a:endParaRPr lang="et-EE" dirty="0"/>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3</a:t>
            </a:fld>
            <a:endParaRPr lang="en-US"/>
          </a:p>
        </p:txBody>
      </p:sp>
    </p:spTree>
    <p:extLst>
      <p:ext uri="{BB962C8B-B14F-4D97-AF65-F5344CB8AC3E}">
        <p14:creationId xmlns:p14="http://schemas.microsoft.com/office/powerpoint/2010/main" val="92623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422298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5</a:t>
            </a:fld>
            <a:endParaRPr lang="en-US"/>
          </a:p>
        </p:txBody>
      </p:sp>
    </p:spTree>
    <p:extLst>
      <p:ext uri="{BB962C8B-B14F-4D97-AF65-F5344CB8AC3E}">
        <p14:creationId xmlns:p14="http://schemas.microsoft.com/office/powerpoint/2010/main" val="269684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Lihtsustatult koosneb E-ITS neljast sammust:</a:t>
            </a:r>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6</a:t>
            </a:fld>
            <a:endParaRPr lang="en-US"/>
          </a:p>
        </p:txBody>
      </p:sp>
    </p:spTree>
    <p:extLst>
      <p:ext uri="{BB962C8B-B14F-4D97-AF65-F5344CB8AC3E}">
        <p14:creationId xmlns:p14="http://schemas.microsoft.com/office/powerpoint/2010/main" val="149136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a:t>KOVi</a:t>
            </a:r>
            <a:r>
              <a:rPr lang="et-EE" dirty="0"/>
              <a:t> äriprotsessid tulenevad KOKS § 6 lõigetes 1 </a:t>
            </a:r>
            <a:r>
              <a:rPr lang="et-EE" b="0" i="0" dirty="0">
                <a:solidFill>
                  <a:srgbClr val="202020"/>
                </a:solidFill>
                <a:effectLst/>
                <a:latin typeface="Arial" panose="020B0604020202020204" pitchFamily="34" charset="0"/>
              </a:rPr>
              <a:t>sotsiaalteenuste osutamist, sotsiaaltoetuste ja muu sotsiaalabi andmist, eakate hoolekannet, kultuuri-, spordi- ja noorsootööd, elamu- ja kommunaalmajandust, veevarustust ja kanalisatsiooni, heakorda, jäätmehooldust, ruumilist planeerimist, valla- või linnasisest ühistransporti ning valla või linna teede ehitamist ja korrashoidu, kui need ülesanded ei ole seadusega antud kellegi teise täita.</a:t>
            </a:r>
          </a:p>
          <a:p>
            <a:r>
              <a:rPr lang="et-EE" b="0" i="0" dirty="0">
                <a:solidFill>
                  <a:srgbClr val="202020"/>
                </a:solidFill>
                <a:effectLst/>
                <a:latin typeface="Arial" panose="020B0604020202020204" pitchFamily="34" charset="0"/>
              </a:rPr>
              <a:t>Lõige 2  Omavalitsusüksuse ülesanne on korraldada antud vallas või linnas koolieelsete lasteasutuste, põhikoolide, gümnaasiumide ja huvikoolide, raamatukogude, rahvamajade, muuseumide, spordibaaside, turva- ja hooldekodude, tervishoiuasutuste ning teiste kohalike asutuste ülalpidamist, juhul kui need on omavalitsusüksuse omanduses. </a:t>
            </a:r>
          </a:p>
          <a:p>
            <a:r>
              <a:rPr lang="et-EE" b="0" i="0" dirty="0">
                <a:solidFill>
                  <a:srgbClr val="202020"/>
                </a:solidFill>
                <a:effectLst/>
                <a:latin typeface="Arial" panose="020B0604020202020204" pitchFamily="34" charset="0"/>
              </a:rPr>
              <a:t>Lisaks muud põnevad seadused, mis </a:t>
            </a:r>
            <a:r>
              <a:rPr lang="et-EE" b="0" i="0" dirty="0" err="1">
                <a:solidFill>
                  <a:srgbClr val="202020"/>
                </a:solidFill>
                <a:effectLst/>
                <a:latin typeface="Arial" panose="020B0604020202020204" pitchFamily="34" charset="0"/>
              </a:rPr>
              <a:t>KOVile</a:t>
            </a:r>
            <a:r>
              <a:rPr lang="et-EE" b="0" i="0" dirty="0">
                <a:solidFill>
                  <a:srgbClr val="202020"/>
                </a:solidFill>
                <a:effectLst/>
                <a:latin typeface="Arial" panose="020B0604020202020204" pitchFamily="34" charset="0"/>
              </a:rPr>
              <a:t> toredaid ülesandeid paneb.</a:t>
            </a:r>
            <a:endParaRPr lang="et-EE" dirty="0"/>
          </a:p>
          <a:p>
            <a:endParaRPr lang="et-EE" dirty="0"/>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345170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Õigusaktid- IKS nõuete rikkumine</a:t>
            </a:r>
          </a:p>
          <a:p>
            <a:r>
              <a:rPr lang="et-EE" dirty="0" err="1"/>
              <a:t>Teabeline</a:t>
            </a:r>
            <a:r>
              <a:rPr lang="et-EE" dirty="0"/>
              <a:t> enesemääramine – isikuandmed varastati, nt nuhid oma tööga mitteseotud naabri isikuandmeid</a:t>
            </a:r>
          </a:p>
          <a:p>
            <a:r>
              <a:rPr lang="et-EE" dirty="0"/>
              <a:t>Füüsiline puutumatus – nt </a:t>
            </a:r>
            <a:r>
              <a:rPr lang="et-EE" dirty="0" err="1"/>
              <a:t>med</a:t>
            </a:r>
            <a:r>
              <a:rPr lang="et-EE" dirty="0"/>
              <a:t> seadmed, lennujuhtimis arvutid</a:t>
            </a:r>
          </a:p>
          <a:p>
            <a:r>
              <a:rPr lang="et-EE" dirty="0" err="1"/>
              <a:t>Ül</a:t>
            </a:r>
            <a:r>
              <a:rPr lang="et-EE" dirty="0"/>
              <a:t> kahjustumine – mingid </a:t>
            </a:r>
            <a:r>
              <a:rPr lang="et-EE" dirty="0" err="1"/>
              <a:t>is</a:t>
            </a:r>
            <a:r>
              <a:rPr lang="et-EE" dirty="0"/>
              <a:t> ei tööta või andmed kaovad</a:t>
            </a:r>
          </a:p>
          <a:p>
            <a:r>
              <a:rPr lang="et-EE" dirty="0" err="1"/>
              <a:t>Neg</a:t>
            </a:r>
            <a:r>
              <a:rPr lang="et-EE" dirty="0"/>
              <a:t> – maine kahju, dokumendid ripakil, usalduse kaotus org suhtes</a:t>
            </a:r>
          </a:p>
          <a:p>
            <a:r>
              <a:rPr lang="et-EE" dirty="0"/>
              <a:t>Rahalised kahjud- ettekirjutuse täitmata jätmine</a:t>
            </a:r>
          </a:p>
        </p:txBody>
      </p:sp>
      <p:sp>
        <p:nvSpPr>
          <p:cNvPr id="4" name="Kuupäeva kohatäide 3"/>
          <p:cNvSpPr>
            <a:spLocks noGrp="1"/>
          </p:cNvSpPr>
          <p:nvPr>
            <p:ph type="dt" idx="1"/>
          </p:nvPr>
        </p:nvSpPr>
        <p:spPr/>
        <p:txBody>
          <a:bodyPr/>
          <a:lstStyle/>
          <a:p>
            <a:pPr rtl="0"/>
            <a:fld id="{9927047A-DDEA-48D9-BCB2-7929C054A7F5}" type="datetime1">
              <a:rPr lang="et-EE" smtClean="0"/>
              <a:t>08.05.2025</a:t>
            </a:fld>
            <a:endParaRPr lang="en-US"/>
          </a:p>
        </p:txBody>
      </p:sp>
      <p:sp>
        <p:nvSpPr>
          <p:cNvPr id="5" name="Slaidinumbri kohatäide 4"/>
          <p:cNvSpPr>
            <a:spLocks noGrp="1"/>
          </p:cNvSpPr>
          <p:nvPr>
            <p:ph type="sldNum" sz="quarter" idx="5"/>
          </p:nvPr>
        </p:nvSpPr>
        <p:spPr/>
        <p:txBody>
          <a:bodyPr/>
          <a:lstStyle/>
          <a:p>
            <a:pPr rtl="0"/>
            <a:fld id="{01B41D33-19C8-4450-B3C5-BE83E9C8F0BC}" type="slidenum">
              <a:rPr lang="en-US" smtClean="0"/>
              <a:t>8</a:t>
            </a:fld>
            <a:endParaRPr lang="en-US"/>
          </a:p>
        </p:txBody>
      </p:sp>
    </p:spTree>
    <p:extLst>
      <p:ext uri="{BB962C8B-B14F-4D97-AF65-F5344CB8AC3E}">
        <p14:creationId xmlns:p14="http://schemas.microsoft.com/office/powerpoint/2010/main" val="417840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7" name="Ristküli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Pealkiri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t-EE"/>
              <a:t>Klõpsake juhteksemplari pealkirja laadi redigeerimiseks</a:t>
            </a:r>
            <a:endParaRPr lang="en-US" dirty="0"/>
          </a:p>
        </p:txBody>
      </p:sp>
      <p:sp>
        <p:nvSpPr>
          <p:cNvPr id="3" name="Alapealkiri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t-EE"/>
              <a:t>Klõpsake juhteksemplari alapealkirja laadi redigeerimiseks</a:t>
            </a:r>
            <a:endParaRPr lang="en-US" dirty="0"/>
          </a:p>
        </p:txBody>
      </p:sp>
      <p:sp>
        <p:nvSpPr>
          <p:cNvPr id="8" name="Kuupäeva kohatäid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2F318FE-829E-49CD-8E98-DC70D54793AF}" type="datetime1">
              <a:rPr lang="et-EE" smtClean="0"/>
              <a:t>08.05.2025</a:t>
            </a:fld>
            <a:endParaRPr lang="en-US" dirty="0"/>
          </a:p>
        </p:txBody>
      </p:sp>
      <p:sp>
        <p:nvSpPr>
          <p:cNvPr id="9" name="Jaluse kohatäid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Slaidinumbri kohatä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ealkiri ja vertikaaltekst">
    <p:spTree>
      <p:nvGrpSpPr>
        <p:cNvPr id="1" name=""/>
        <p:cNvGrpSpPr/>
        <p:nvPr/>
      </p:nvGrpSpPr>
      <p:grpSpPr>
        <a:xfrm>
          <a:off x="0" y="0"/>
          <a:ext cx="0" cy="0"/>
          <a:chOff x="0" y="0"/>
          <a:chExt cx="0" cy="0"/>
        </a:xfrm>
      </p:grpSpPr>
      <p:sp>
        <p:nvSpPr>
          <p:cNvPr id="9" name="Pealkiri 1"/>
          <p:cNvSpPr>
            <a:spLocks noGrp="1"/>
          </p:cNvSpPr>
          <p:nvPr>
            <p:ph type="title"/>
          </p:nvPr>
        </p:nvSpPr>
        <p:spPr>
          <a:xfrm>
            <a:off x="581192" y="702156"/>
            <a:ext cx="11029616" cy="1013800"/>
          </a:xfrm>
        </p:spPr>
        <p:txBody>
          <a:bodyPr rtlCol="0"/>
          <a:lstStyle/>
          <a:p>
            <a:pPr rtl="0"/>
            <a:r>
              <a:rPr lang="et-EE"/>
              <a:t>Klõpsake juhteksemplari pealkirja laadi redigeerimiseks</a:t>
            </a:r>
            <a:endParaRPr lang="en-US" dirty="0"/>
          </a:p>
        </p:txBody>
      </p:sp>
      <p:sp>
        <p:nvSpPr>
          <p:cNvPr id="3" name="Vertikaalteksti kohatäide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4" name="Kuupäeva kohatäide 3"/>
          <p:cNvSpPr>
            <a:spLocks noGrp="1"/>
          </p:cNvSpPr>
          <p:nvPr>
            <p:ph type="dt" sz="half" idx="10"/>
          </p:nvPr>
        </p:nvSpPr>
        <p:spPr/>
        <p:txBody>
          <a:bodyPr rtlCol="0"/>
          <a:lstStyle/>
          <a:p>
            <a:pPr rtl="0"/>
            <a:fld id="{27977C22-F7C3-43F4-A010-B540EE86F9AD}" type="datetime1">
              <a:rPr lang="et-EE" smtClean="0"/>
              <a:t>08.05.2025</a:t>
            </a:fld>
            <a:endParaRPr lang="en-US" dirty="0"/>
          </a:p>
        </p:txBody>
      </p:sp>
      <p:sp>
        <p:nvSpPr>
          <p:cNvPr id="5" name="Jaluse kohatäide 4"/>
          <p:cNvSpPr>
            <a:spLocks noGrp="1"/>
          </p:cNvSpPr>
          <p:nvPr>
            <p:ph type="ftr" sz="quarter" idx="11"/>
          </p:nvPr>
        </p:nvSpPr>
        <p:spPr/>
        <p:txBody>
          <a:bodyPr rtlCol="0"/>
          <a:lstStyle/>
          <a:p>
            <a:pPr rtl="0"/>
            <a:endParaRPr lang="en-US" dirty="0"/>
          </a:p>
        </p:txBody>
      </p:sp>
      <p:sp>
        <p:nvSpPr>
          <p:cNvPr id="6" name="Slaidinumbri kohatäide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ne pealkiri ja tekst">
    <p:spTree>
      <p:nvGrpSpPr>
        <p:cNvPr id="1" name=""/>
        <p:cNvGrpSpPr/>
        <p:nvPr/>
      </p:nvGrpSpPr>
      <p:grpSpPr>
        <a:xfrm>
          <a:off x="0" y="0"/>
          <a:ext cx="0" cy="0"/>
          <a:chOff x="0" y="0"/>
          <a:chExt cx="0" cy="0"/>
        </a:xfrm>
      </p:grpSpPr>
      <p:sp>
        <p:nvSpPr>
          <p:cNvPr id="7" name="Ristküli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alne pealkiri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t-EE"/>
              <a:t>Klõpsake juhteksemplari pealkirja laadi redigeerimiseks</a:t>
            </a:r>
            <a:endParaRPr lang="en-US" dirty="0"/>
          </a:p>
        </p:txBody>
      </p:sp>
      <p:sp>
        <p:nvSpPr>
          <p:cNvPr id="3" name="Vertikaalteksti kohatäide 2"/>
          <p:cNvSpPr>
            <a:spLocks noGrp="1"/>
          </p:cNvSpPr>
          <p:nvPr>
            <p:ph type="body" orient="vert" idx="1"/>
          </p:nvPr>
        </p:nvSpPr>
        <p:spPr>
          <a:xfrm>
            <a:off x="774923" y="863600"/>
            <a:ext cx="7161625" cy="4807326"/>
          </a:xfrm>
        </p:spPr>
        <p:txBody>
          <a:bodyPr vert="eaVert" rtlCol="0" anchor="t"/>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8" name="Ristküli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istküli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istküli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Kuupäeva kohatäid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191E48D4-3D13-4700-B1F4-BBAC4C2E06B3}" type="datetime1">
              <a:rPr lang="et-EE" smtClean="0"/>
              <a:t>08.05.2025</a:t>
            </a:fld>
            <a:endParaRPr lang="en-US" dirty="0"/>
          </a:p>
        </p:txBody>
      </p:sp>
      <p:sp>
        <p:nvSpPr>
          <p:cNvPr id="12" name="Jaluse kohatäid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Slaidinumbri kohatä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a:xfrm>
            <a:off x="581192" y="702156"/>
            <a:ext cx="11029616" cy="1188720"/>
          </a:xfrm>
        </p:spPr>
        <p:txBody>
          <a:bodyPr rtlCol="0"/>
          <a:lstStyle/>
          <a:p>
            <a:pPr rtl="0"/>
            <a:r>
              <a:rPr lang="et-EE"/>
              <a:t>Klõpsake juhteksemplari pealkirja laadi redigeerimiseks</a:t>
            </a:r>
            <a:endParaRPr lang="en-US" dirty="0"/>
          </a:p>
        </p:txBody>
      </p:sp>
      <p:sp>
        <p:nvSpPr>
          <p:cNvPr id="3" name="Sisu kohatäide 2"/>
          <p:cNvSpPr>
            <a:spLocks noGrp="1"/>
          </p:cNvSpPr>
          <p:nvPr>
            <p:ph idx="1"/>
          </p:nvPr>
        </p:nvSpPr>
        <p:spPr>
          <a:xfrm>
            <a:off x="581192" y="2340864"/>
            <a:ext cx="11029615" cy="3634486"/>
          </a:xfrm>
        </p:spPr>
        <p:txBody>
          <a:bodyPr rtlCol="0"/>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8" name="Kuupäeva kohatäid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8477E3AA-2E6B-4209-8417-F5DA9B67506D}" type="datetime1">
              <a:rPr lang="et-EE" smtClean="0"/>
              <a:t>08.05.2025</a:t>
            </a:fld>
            <a:endParaRPr lang="en-US" dirty="0"/>
          </a:p>
        </p:txBody>
      </p:sp>
      <p:sp>
        <p:nvSpPr>
          <p:cNvPr id="9" name="Jaluse kohatäid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Slaidinumbri kohatä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8" name="Ristküli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Pealkiri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t-EE"/>
              <a:t>Klõpsake juhteksemplari pealkirja laadi redigeerimiseks</a:t>
            </a:r>
            <a:endParaRPr lang="en-US" dirty="0"/>
          </a:p>
        </p:txBody>
      </p:sp>
      <p:sp>
        <p:nvSpPr>
          <p:cNvPr id="3" name="Teksti kohatäid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t-EE"/>
              <a:t>Klõpsake juhteksemplari tekstilaadide redigeerimiseks</a:t>
            </a:r>
          </a:p>
        </p:txBody>
      </p:sp>
      <p:sp>
        <p:nvSpPr>
          <p:cNvPr id="7" name="Kuupäeva kohatäid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99E5380A-B488-47DB-8089-BE4DDFC5C0AF}" type="datetime1">
              <a:rPr lang="et-EE" smtClean="0"/>
              <a:t>08.05.2025</a:t>
            </a:fld>
            <a:endParaRPr lang="en-US" dirty="0"/>
          </a:p>
        </p:txBody>
      </p:sp>
      <p:sp>
        <p:nvSpPr>
          <p:cNvPr id="9" name="Jaluse kohatäid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Slaidinumbri kohatä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a:xfrm>
            <a:off x="581193" y="729658"/>
            <a:ext cx="11029616" cy="988332"/>
          </a:xfrm>
        </p:spPr>
        <p:txBody>
          <a:bodyPr rtlCol="0"/>
          <a:lstStyle/>
          <a:p>
            <a:pPr rtl="0"/>
            <a:r>
              <a:rPr lang="et-EE"/>
              <a:t>Klõpsake juhteksemplari pealkirja laadi redigeerimiseks</a:t>
            </a:r>
            <a:endParaRPr lang="en-US" dirty="0"/>
          </a:p>
        </p:txBody>
      </p:sp>
      <p:sp>
        <p:nvSpPr>
          <p:cNvPr id="3" name="Sisu kohatäide 2"/>
          <p:cNvSpPr>
            <a:spLocks noGrp="1"/>
          </p:cNvSpPr>
          <p:nvPr>
            <p:ph sz="half" idx="1"/>
          </p:nvPr>
        </p:nvSpPr>
        <p:spPr>
          <a:xfrm>
            <a:off x="581193" y="2228003"/>
            <a:ext cx="5194767" cy="3633047"/>
          </a:xfrm>
        </p:spPr>
        <p:txBody>
          <a:bodyPr rtlCol="0">
            <a:normAutofit/>
          </a:body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4" name="Sisu kohatäide 3"/>
          <p:cNvSpPr>
            <a:spLocks noGrp="1"/>
          </p:cNvSpPr>
          <p:nvPr>
            <p:ph sz="half" idx="2"/>
          </p:nvPr>
        </p:nvSpPr>
        <p:spPr>
          <a:xfrm>
            <a:off x="6416039" y="2228003"/>
            <a:ext cx="5194769" cy="3633047"/>
          </a:xfrm>
        </p:spPr>
        <p:txBody>
          <a:bodyPr rtlCol="0">
            <a:normAutofit/>
          </a:body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5" name="Kuupäeva kohatäide 4"/>
          <p:cNvSpPr>
            <a:spLocks noGrp="1"/>
          </p:cNvSpPr>
          <p:nvPr>
            <p:ph type="dt" sz="half" idx="10"/>
          </p:nvPr>
        </p:nvSpPr>
        <p:spPr/>
        <p:txBody>
          <a:bodyPr rtlCol="0"/>
          <a:lstStyle/>
          <a:p>
            <a:pPr rtl="0"/>
            <a:fld id="{8E582438-E06E-4548-BE75-A8482A8928EC}" type="datetime1">
              <a:rPr lang="et-EE" smtClean="0"/>
              <a:t>08.05.2025</a:t>
            </a:fld>
            <a:endParaRPr lang="en-US" dirty="0"/>
          </a:p>
        </p:txBody>
      </p:sp>
      <p:sp>
        <p:nvSpPr>
          <p:cNvPr id="6" name="Jaluse kohatäide 5"/>
          <p:cNvSpPr>
            <a:spLocks noGrp="1"/>
          </p:cNvSpPr>
          <p:nvPr>
            <p:ph type="ftr" sz="quarter" idx="11"/>
          </p:nvPr>
        </p:nvSpPr>
        <p:spPr/>
        <p:txBody>
          <a:bodyPr rtlCol="0"/>
          <a:lstStyle/>
          <a:p>
            <a:pPr rtl="0"/>
            <a:endParaRPr lang="en-US" dirty="0"/>
          </a:p>
        </p:txBody>
      </p:sp>
      <p:sp>
        <p:nvSpPr>
          <p:cNvPr id="7" name="Slaidinumbri kohatäide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õrdlus">
    <p:spTree>
      <p:nvGrpSpPr>
        <p:cNvPr id="1" name=""/>
        <p:cNvGrpSpPr/>
        <p:nvPr/>
      </p:nvGrpSpPr>
      <p:grpSpPr>
        <a:xfrm>
          <a:off x="0" y="0"/>
          <a:ext cx="0" cy="0"/>
          <a:chOff x="0" y="0"/>
          <a:chExt cx="0" cy="0"/>
        </a:xfrm>
      </p:grpSpPr>
      <p:sp>
        <p:nvSpPr>
          <p:cNvPr id="12" name="Pealkiri 1"/>
          <p:cNvSpPr>
            <a:spLocks noGrp="1"/>
          </p:cNvSpPr>
          <p:nvPr>
            <p:ph type="title"/>
          </p:nvPr>
        </p:nvSpPr>
        <p:spPr>
          <a:xfrm>
            <a:off x="581193" y="729658"/>
            <a:ext cx="11029616" cy="988332"/>
          </a:xfrm>
        </p:spPr>
        <p:txBody>
          <a:bodyPr rtlCol="0"/>
          <a:lstStyle/>
          <a:p>
            <a:pPr rtl="0"/>
            <a:r>
              <a:rPr lang="et-EE"/>
              <a:t>Klõpsake juhteksemplari pealkirja laadi redigeerimiseks</a:t>
            </a:r>
            <a:endParaRPr lang="en-US" dirty="0"/>
          </a:p>
        </p:txBody>
      </p:sp>
      <p:sp>
        <p:nvSpPr>
          <p:cNvPr id="3" name="Teksti kohatäide 2"/>
          <p:cNvSpPr>
            <a:spLocks noGrp="1"/>
          </p:cNvSpPr>
          <p:nvPr>
            <p:ph type="body" idx="1"/>
          </p:nvPr>
        </p:nvSpPr>
        <p:spPr>
          <a:xfrm>
            <a:off x="581191" y="2172564"/>
            <a:ext cx="5194769" cy="636111"/>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t-EE"/>
              <a:t>Klõpsake juhteksemplari tekstilaadide redigeerimiseks</a:t>
            </a:r>
          </a:p>
        </p:txBody>
      </p:sp>
      <p:sp>
        <p:nvSpPr>
          <p:cNvPr id="4" name="Sisu kohatäide 3"/>
          <p:cNvSpPr>
            <a:spLocks noGrp="1"/>
          </p:cNvSpPr>
          <p:nvPr>
            <p:ph sz="half" idx="2"/>
          </p:nvPr>
        </p:nvSpPr>
        <p:spPr>
          <a:xfrm>
            <a:off x="581194" y="2926052"/>
            <a:ext cx="5194766" cy="2934999"/>
          </a:xfrm>
        </p:spPr>
        <p:txBody>
          <a:bodyPr rtlCol="0" anchor="t">
            <a:normAutofit/>
          </a:body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5" name="Teksti kohatäide 4"/>
          <p:cNvSpPr>
            <a:spLocks noGrp="1"/>
          </p:cNvSpPr>
          <p:nvPr>
            <p:ph type="body" sz="quarter" idx="3"/>
          </p:nvPr>
        </p:nvSpPr>
        <p:spPr>
          <a:xfrm>
            <a:off x="6416039" y="2173184"/>
            <a:ext cx="5194770" cy="631081"/>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t-EE"/>
              <a:t>Klõpsake juhteksemplari tekstilaadide redigeerimiseks</a:t>
            </a:r>
          </a:p>
        </p:txBody>
      </p:sp>
      <p:sp>
        <p:nvSpPr>
          <p:cNvPr id="6" name="Sisu kohatäide 5"/>
          <p:cNvSpPr>
            <a:spLocks noGrp="1"/>
          </p:cNvSpPr>
          <p:nvPr>
            <p:ph sz="quarter" idx="4"/>
          </p:nvPr>
        </p:nvSpPr>
        <p:spPr>
          <a:xfrm>
            <a:off x="6416037" y="2926052"/>
            <a:ext cx="5194771" cy="2934999"/>
          </a:xfrm>
        </p:spPr>
        <p:txBody>
          <a:bodyPr rtlCol="0" anchor="t">
            <a:normAutofit/>
          </a:body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7" name="Kuupäeva kohatäide 6"/>
          <p:cNvSpPr>
            <a:spLocks noGrp="1"/>
          </p:cNvSpPr>
          <p:nvPr>
            <p:ph type="dt" sz="half" idx="10"/>
          </p:nvPr>
        </p:nvSpPr>
        <p:spPr/>
        <p:txBody>
          <a:bodyPr rtlCol="0"/>
          <a:lstStyle/>
          <a:p>
            <a:pPr rtl="0"/>
            <a:fld id="{CB5E2366-9EF0-4CE5-9FAF-F1174E4BD6EC}" type="datetime1">
              <a:rPr lang="et-EE" smtClean="0"/>
              <a:t>08.05.2025</a:t>
            </a:fld>
            <a:endParaRPr lang="en-US" dirty="0"/>
          </a:p>
        </p:txBody>
      </p:sp>
      <p:sp>
        <p:nvSpPr>
          <p:cNvPr id="8" name="Jaluse kohatäide 7"/>
          <p:cNvSpPr>
            <a:spLocks noGrp="1"/>
          </p:cNvSpPr>
          <p:nvPr>
            <p:ph type="ftr" sz="quarter" idx="11"/>
          </p:nvPr>
        </p:nvSpPr>
        <p:spPr/>
        <p:txBody>
          <a:bodyPr rtlCol="0"/>
          <a:lstStyle/>
          <a:p>
            <a:pPr rtl="0"/>
            <a:endParaRPr lang="en-US" dirty="0"/>
          </a:p>
        </p:txBody>
      </p:sp>
      <p:sp>
        <p:nvSpPr>
          <p:cNvPr id="9" name="Slaidinumbri kohatäide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8" name="Pealkiri 1"/>
          <p:cNvSpPr>
            <a:spLocks noGrp="1"/>
          </p:cNvSpPr>
          <p:nvPr>
            <p:ph type="title"/>
          </p:nvPr>
        </p:nvSpPr>
        <p:spPr>
          <a:xfrm>
            <a:off x="575894" y="729658"/>
            <a:ext cx="11029616" cy="988332"/>
          </a:xfrm>
        </p:spPr>
        <p:txBody>
          <a:bodyPr rtlCol="0"/>
          <a:lstStyle/>
          <a:p>
            <a:pPr rtl="0"/>
            <a:r>
              <a:rPr lang="et-EE"/>
              <a:t>Klõpsake juhteksemplari pealkirja laadi redigeerimiseks</a:t>
            </a:r>
            <a:endParaRPr lang="en-US" dirty="0"/>
          </a:p>
        </p:txBody>
      </p:sp>
      <p:sp>
        <p:nvSpPr>
          <p:cNvPr id="3" name="Kuupäeva kohatäide 2"/>
          <p:cNvSpPr>
            <a:spLocks noGrp="1"/>
          </p:cNvSpPr>
          <p:nvPr>
            <p:ph type="dt" sz="half" idx="10"/>
          </p:nvPr>
        </p:nvSpPr>
        <p:spPr/>
        <p:txBody>
          <a:bodyPr rtlCol="0"/>
          <a:lstStyle/>
          <a:p>
            <a:pPr rtl="0"/>
            <a:fld id="{8AF9212D-64A4-4872-A73F-47A203006940}" type="datetime1">
              <a:rPr lang="et-EE" smtClean="0"/>
              <a:t>08.05.2025</a:t>
            </a:fld>
            <a:endParaRPr lang="en-US" dirty="0"/>
          </a:p>
        </p:txBody>
      </p:sp>
      <p:sp>
        <p:nvSpPr>
          <p:cNvPr id="4" name="Jaluse kohatäide 3"/>
          <p:cNvSpPr>
            <a:spLocks noGrp="1"/>
          </p:cNvSpPr>
          <p:nvPr>
            <p:ph type="ftr" sz="quarter" idx="11"/>
          </p:nvPr>
        </p:nvSpPr>
        <p:spPr/>
        <p:txBody>
          <a:bodyPr rtlCol="0"/>
          <a:lstStyle/>
          <a:p>
            <a:pPr rtl="0"/>
            <a:endParaRPr lang="en-US" dirty="0"/>
          </a:p>
        </p:txBody>
      </p:sp>
      <p:sp>
        <p:nvSpPr>
          <p:cNvPr id="5" name="Slaidinumbri kohatäide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rtlCol="0"/>
          <a:lstStyle/>
          <a:p>
            <a:pPr rtl="0"/>
            <a:fld id="{40908273-6BBE-4C76-97D4-C05EB162E731}" type="datetime1">
              <a:rPr lang="et-EE" smtClean="0"/>
              <a:t>08.05.2025</a:t>
            </a:fld>
            <a:endParaRPr lang="en-US" dirty="0"/>
          </a:p>
        </p:txBody>
      </p:sp>
      <p:sp>
        <p:nvSpPr>
          <p:cNvPr id="3" name="Jaluse kohatäide 2"/>
          <p:cNvSpPr>
            <a:spLocks noGrp="1"/>
          </p:cNvSpPr>
          <p:nvPr>
            <p:ph type="ftr" sz="quarter" idx="11"/>
          </p:nvPr>
        </p:nvSpPr>
        <p:spPr/>
        <p:txBody>
          <a:bodyPr rtlCol="0"/>
          <a:lstStyle/>
          <a:p>
            <a:pPr rtl="0"/>
            <a:endParaRPr lang="en-US" dirty="0"/>
          </a:p>
        </p:txBody>
      </p:sp>
      <p:sp>
        <p:nvSpPr>
          <p:cNvPr id="4" name="Slaidinumbri kohatäide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9" name="Ristküli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Pealkiri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t-EE"/>
              <a:t>Klõpsake juhteksemplari pealkirja laadi redigeerimiseks</a:t>
            </a:r>
            <a:endParaRPr lang="en-US" dirty="0"/>
          </a:p>
        </p:txBody>
      </p:sp>
      <p:sp>
        <p:nvSpPr>
          <p:cNvPr id="3" name="Sisu kohatäide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t-EE"/>
              <a:t>Klõpsake juhteksemplari tekstilaadide redigeerimiseks</a:t>
            </a:r>
          </a:p>
          <a:p>
            <a:pPr lvl="1" rtl="0"/>
            <a:r>
              <a:rPr lang="et-EE"/>
              <a:t>Teine tase</a:t>
            </a:r>
          </a:p>
          <a:p>
            <a:pPr lvl="2" rtl="0"/>
            <a:r>
              <a:rPr lang="et-EE"/>
              <a:t>Kolmas tase</a:t>
            </a:r>
          </a:p>
          <a:p>
            <a:pPr lvl="3" rtl="0"/>
            <a:r>
              <a:rPr lang="et-EE"/>
              <a:t>Neljas tase</a:t>
            </a:r>
          </a:p>
          <a:p>
            <a:pPr lvl="4" rtl="0"/>
            <a:r>
              <a:rPr lang="et-EE"/>
              <a:t>Viies tase</a:t>
            </a:r>
            <a:endParaRPr lang="en-US" dirty="0"/>
          </a:p>
        </p:txBody>
      </p:sp>
      <p:sp>
        <p:nvSpPr>
          <p:cNvPr id="4" name="Teksti kohatäid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a:t>Klõpsake juhteksemplari tekstilaadide redigeerimiseks</a:t>
            </a:r>
          </a:p>
        </p:txBody>
      </p:sp>
      <p:sp>
        <p:nvSpPr>
          <p:cNvPr id="8" name="Kuupäeva kohatäid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9EE806DB-4A05-41DB-8533-1AC83906E21C}" type="datetime1">
              <a:rPr lang="et-EE" smtClean="0"/>
              <a:t>08.05.2025</a:t>
            </a:fld>
            <a:endParaRPr lang="en-US" dirty="0"/>
          </a:p>
        </p:txBody>
      </p:sp>
      <p:sp>
        <p:nvSpPr>
          <p:cNvPr id="10" name="Jaluse kohatäid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Slaidinumbri kohatä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ealdisega pilt">
    <p:spTree>
      <p:nvGrpSpPr>
        <p:cNvPr id="1" name=""/>
        <p:cNvGrpSpPr/>
        <p:nvPr/>
      </p:nvGrpSpPr>
      <p:grpSpPr>
        <a:xfrm>
          <a:off x="0" y="0"/>
          <a:ext cx="0" cy="0"/>
          <a:chOff x="0" y="0"/>
          <a:chExt cx="0" cy="0"/>
        </a:xfrm>
      </p:grpSpPr>
      <p:sp>
        <p:nvSpPr>
          <p:cNvPr id="2" name="Pealkiri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t-EE"/>
              <a:t>Klõpsake juhteksemplari pealkirja laadi redigeerimiseks</a:t>
            </a:r>
            <a:endParaRPr lang="en-US" dirty="0"/>
          </a:p>
        </p:txBody>
      </p:sp>
      <p:sp>
        <p:nvSpPr>
          <p:cNvPr id="3" name="Pildi kohatäid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t-EE"/>
              <a:t>Pildi lisamiseks klõpsake ikooni</a:t>
            </a:r>
            <a:endParaRPr lang="en-US" dirty="0"/>
          </a:p>
        </p:txBody>
      </p:sp>
      <p:sp>
        <p:nvSpPr>
          <p:cNvPr id="4" name="Teksti kohatäid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a:t>Klõpsake juhteksemplari tekstilaadide redigeerimiseks</a:t>
            </a:r>
          </a:p>
        </p:txBody>
      </p:sp>
      <p:sp>
        <p:nvSpPr>
          <p:cNvPr id="5" name="Kuupäeva kohatäide 4"/>
          <p:cNvSpPr>
            <a:spLocks noGrp="1"/>
          </p:cNvSpPr>
          <p:nvPr>
            <p:ph type="dt" sz="half" idx="10"/>
          </p:nvPr>
        </p:nvSpPr>
        <p:spPr/>
        <p:txBody>
          <a:bodyPr rtlCol="0"/>
          <a:lstStyle/>
          <a:p>
            <a:pPr rtl="0"/>
            <a:fld id="{EE215C8E-1C52-42DF-88BC-14C7827065F5}" type="datetime1">
              <a:rPr lang="et-EE" smtClean="0"/>
              <a:t>08.05.2025</a:t>
            </a:fld>
            <a:endParaRPr lang="en-US" dirty="0"/>
          </a:p>
        </p:txBody>
      </p:sp>
      <p:sp>
        <p:nvSpPr>
          <p:cNvPr id="6" name="Jaluse kohatäide 5"/>
          <p:cNvSpPr>
            <a:spLocks noGrp="1"/>
          </p:cNvSpPr>
          <p:nvPr>
            <p:ph type="ftr" sz="quarter" idx="11"/>
          </p:nvPr>
        </p:nvSpPr>
        <p:spPr/>
        <p:txBody>
          <a:bodyPr rtlCol="0"/>
          <a:lstStyle/>
          <a:p>
            <a:pPr algn="l" rtl="0"/>
            <a:endParaRPr lang="en-US" dirty="0"/>
          </a:p>
        </p:txBody>
      </p:sp>
      <p:sp>
        <p:nvSpPr>
          <p:cNvPr id="7" name="Slaidinumbri kohatäide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t"/>
              <a:t>Klõpsake juhtslaidi pealkirjalaadi redigeerimiseks</a:t>
            </a:r>
            <a:endParaRPr lang="en-US" dirty="0"/>
          </a:p>
        </p:txBody>
      </p:sp>
      <p:sp>
        <p:nvSpPr>
          <p:cNvPr id="3" name="Teksti kohatäid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t"/>
              <a:t>Klõpsake juhtslaidi tekstilaadide redigeerimiseks</a:t>
            </a:r>
          </a:p>
          <a:p>
            <a:pPr lvl="1" rtl="0"/>
            <a:r>
              <a:rPr lang="et"/>
              <a:t>Teine tase</a:t>
            </a:r>
          </a:p>
          <a:p>
            <a:pPr lvl="2" rtl="0"/>
            <a:r>
              <a:rPr lang="et"/>
              <a:t>Kolmas tase</a:t>
            </a:r>
          </a:p>
          <a:p>
            <a:pPr lvl="3" rtl="0"/>
            <a:r>
              <a:rPr lang="et"/>
              <a:t>Neljas tase</a:t>
            </a:r>
          </a:p>
          <a:p>
            <a:pPr lvl="4" rtl="0"/>
            <a:r>
              <a:rPr lang="et"/>
              <a:t>Viies tase</a:t>
            </a:r>
            <a:endParaRPr lang="en-US" dirty="0"/>
          </a:p>
        </p:txBody>
      </p:sp>
      <p:sp>
        <p:nvSpPr>
          <p:cNvPr id="4" name="Kuupäeva kohatäid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24C25F1-F79B-49F8-AC56-C363EA43EB39}" type="datetime1">
              <a:rPr lang="et-EE" smtClean="0"/>
              <a:t>08.05.2025</a:t>
            </a:fld>
            <a:endParaRPr lang="en-US" dirty="0"/>
          </a:p>
        </p:txBody>
      </p:sp>
      <p:sp>
        <p:nvSpPr>
          <p:cNvPr id="5" name="Jaluse kohatäid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Slaidinumbri kohatä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istküli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istküli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istküli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istküli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Pealkiri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et" dirty="0"/>
              <a:t>Eesti infoturbe standardi rakendamine</a:t>
            </a:r>
          </a:p>
        </p:txBody>
      </p:sp>
      <p:sp>
        <p:nvSpPr>
          <p:cNvPr id="3" name="Alapealkiri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et"/>
              <a:t>Sit Dolor Amet</a:t>
            </a:r>
          </a:p>
        </p:txBody>
      </p:sp>
      <p:sp>
        <p:nvSpPr>
          <p:cNvPr id="20" name="Ristküli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2" name="Ristküli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4" name="Ristküli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pic>
        <p:nvPicPr>
          <p:cNvPr id="6" name="Pilt 5" descr="Lähivõte logost&#10;&#10;Kirjeldus on automaatselt genereeritud">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BE3D7F-9308-71C5-8394-94BE9E85AF8F}"/>
              </a:ext>
            </a:extLst>
          </p:cNvPr>
          <p:cNvSpPr>
            <a:spLocks noGrp="1"/>
          </p:cNvSpPr>
          <p:nvPr>
            <p:ph type="title"/>
          </p:nvPr>
        </p:nvSpPr>
        <p:spPr/>
        <p:txBody>
          <a:bodyPr/>
          <a:lstStyle/>
          <a:p>
            <a:r>
              <a:rPr lang="et-EE" dirty="0"/>
              <a:t>Meetmed</a:t>
            </a:r>
          </a:p>
        </p:txBody>
      </p:sp>
      <p:sp>
        <p:nvSpPr>
          <p:cNvPr id="3" name="Sisu kohatäide 2">
            <a:extLst>
              <a:ext uri="{FF2B5EF4-FFF2-40B4-BE49-F238E27FC236}">
                <a16:creationId xmlns:a16="http://schemas.microsoft.com/office/drawing/2014/main" id="{243D1308-DE4C-44C5-EB18-5BA35DF9E774}"/>
              </a:ext>
            </a:extLst>
          </p:cNvPr>
          <p:cNvSpPr>
            <a:spLocks noGrp="1"/>
          </p:cNvSpPr>
          <p:nvPr>
            <p:ph idx="1"/>
          </p:nvPr>
        </p:nvSpPr>
        <p:spPr/>
        <p:txBody>
          <a:bodyPr/>
          <a:lstStyle/>
          <a:p>
            <a:r>
              <a:rPr lang="et-EE" dirty="0"/>
              <a:t>Autentimismeetodid</a:t>
            </a:r>
          </a:p>
          <a:p>
            <a:r>
              <a:rPr lang="et-EE" dirty="0"/>
              <a:t>Volitatud juurdepääsud</a:t>
            </a:r>
          </a:p>
          <a:p>
            <a:r>
              <a:rPr lang="et-EE" dirty="0"/>
              <a:t>Töötajate turvahügieen</a:t>
            </a:r>
          </a:p>
          <a:p>
            <a:r>
              <a:rPr lang="et-EE" dirty="0"/>
              <a:t>Tuletõrjesignalisatsiooni korrashoid</a:t>
            </a:r>
          </a:p>
          <a:p>
            <a:r>
              <a:rPr lang="et-EE" dirty="0"/>
              <a:t>jne</a:t>
            </a:r>
          </a:p>
        </p:txBody>
      </p:sp>
      <p:sp>
        <p:nvSpPr>
          <p:cNvPr id="4" name="Teksti kohatäide 3">
            <a:extLst>
              <a:ext uri="{FF2B5EF4-FFF2-40B4-BE49-F238E27FC236}">
                <a16:creationId xmlns:a16="http://schemas.microsoft.com/office/drawing/2014/main" id="{907E887A-B44E-AB00-D92F-8EC3FE8BCCF1}"/>
              </a:ext>
            </a:extLst>
          </p:cNvPr>
          <p:cNvSpPr>
            <a:spLocks noGrp="1"/>
          </p:cNvSpPr>
          <p:nvPr>
            <p:ph type="body" sz="half" idx="2"/>
          </p:nvPr>
        </p:nvSpPr>
        <p:spPr/>
        <p:txBody>
          <a:bodyPr/>
          <a:lstStyle/>
          <a:p>
            <a:r>
              <a:rPr lang="et-EE" dirty="0"/>
              <a:t>Organisatoorsed abinõud, mida rakendatakse turbes</a:t>
            </a:r>
          </a:p>
        </p:txBody>
      </p:sp>
      <p:sp>
        <p:nvSpPr>
          <p:cNvPr id="5" name="Kuupäeva kohatäide 4">
            <a:extLst>
              <a:ext uri="{FF2B5EF4-FFF2-40B4-BE49-F238E27FC236}">
                <a16:creationId xmlns:a16="http://schemas.microsoft.com/office/drawing/2014/main" id="{34B4C43F-D4A9-1990-3203-D7A48F954D4F}"/>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193890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A628981-EB49-1360-8235-444643572503}"/>
              </a:ext>
            </a:extLst>
          </p:cNvPr>
          <p:cNvSpPr>
            <a:spLocks noGrp="1"/>
          </p:cNvSpPr>
          <p:nvPr>
            <p:ph type="title"/>
          </p:nvPr>
        </p:nvSpPr>
        <p:spPr/>
        <p:txBody>
          <a:bodyPr/>
          <a:lstStyle/>
          <a:p>
            <a:r>
              <a:rPr lang="et-EE" dirty="0"/>
              <a:t>NB!</a:t>
            </a:r>
          </a:p>
        </p:txBody>
      </p:sp>
      <p:sp>
        <p:nvSpPr>
          <p:cNvPr id="3" name="Sisu kohatäide 2">
            <a:extLst>
              <a:ext uri="{FF2B5EF4-FFF2-40B4-BE49-F238E27FC236}">
                <a16:creationId xmlns:a16="http://schemas.microsoft.com/office/drawing/2014/main" id="{9B33D6E6-9A4E-6753-EBBC-316A4D5CDFEF}"/>
              </a:ext>
            </a:extLst>
          </p:cNvPr>
          <p:cNvSpPr>
            <a:spLocks noGrp="1"/>
          </p:cNvSpPr>
          <p:nvPr>
            <p:ph idx="1"/>
          </p:nvPr>
        </p:nvSpPr>
        <p:spPr/>
        <p:txBody>
          <a:bodyPr>
            <a:normAutofit/>
          </a:bodyPr>
          <a:lstStyle/>
          <a:p>
            <a:pPr marL="0" indent="0">
              <a:buNone/>
            </a:pPr>
            <a:r>
              <a:rPr lang="et-EE" sz="3200" dirty="0"/>
              <a:t>Infoturve peab olema integreeritud kõigi rollide sisse nii, et me ei peaks sellele eraldi mõtlema, et see või teine asi on turvameede, vaid see ongi meie igapäeva töö ja protsesside osa.</a:t>
            </a:r>
          </a:p>
        </p:txBody>
      </p:sp>
      <p:sp>
        <p:nvSpPr>
          <p:cNvPr id="4" name="Kuupäeva kohatäide 3">
            <a:extLst>
              <a:ext uri="{FF2B5EF4-FFF2-40B4-BE49-F238E27FC236}">
                <a16:creationId xmlns:a16="http://schemas.microsoft.com/office/drawing/2014/main" id="{3C0E2241-A485-4B21-FE3E-F8A527E3C5D1}"/>
              </a:ext>
            </a:extLst>
          </p:cNvPr>
          <p:cNvSpPr>
            <a:spLocks noGrp="1"/>
          </p:cNvSpPr>
          <p:nvPr>
            <p:ph type="dt" sz="half" idx="10"/>
          </p:nvPr>
        </p:nvSpPr>
        <p:spPr/>
        <p:txBody>
          <a:bodyPr/>
          <a:lstStyle/>
          <a:p>
            <a:pPr rtl="0"/>
            <a:fld id="{8477E3AA-2E6B-4209-8417-F5DA9B67506D}" type="datetime1">
              <a:rPr lang="et-EE" smtClean="0"/>
              <a:t>08.05.2025</a:t>
            </a:fld>
            <a:endParaRPr lang="en-US" dirty="0"/>
          </a:p>
        </p:txBody>
      </p:sp>
    </p:spTree>
    <p:extLst>
      <p:ext uri="{BB962C8B-B14F-4D97-AF65-F5344CB8AC3E}">
        <p14:creationId xmlns:p14="http://schemas.microsoft.com/office/powerpoint/2010/main" val="19517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5575FBC-CD8D-CD64-0DC1-B774B2AE3EEB}"/>
              </a:ext>
            </a:extLst>
          </p:cNvPr>
          <p:cNvSpPr>
            <a:spLocks noGrp="1"/>
          </p:cNvSpPr>
          <p:nvPr>
            <p:ph type="title"/>
          </p:nvPr>
        </p:nvSpPr>
        <p:spPr/>
        <p:txBody>
          <a:bodyPr/>
          <a:lstStyle/>
          <a:p>
            <a:r>
              <a:rPr lang="et-EE" dirty="0" err="1"/>
              <a:t>AUDIt</a:t>
            </a:r>
            <a:endParaRPr lang="et-EE" dirty="0"/>
          </a:p>
        </p:txBody>
      </p:sp>
      <p:sp>
        <p:nvSpPr>
          <p:cNvPr id="3" name="Sisu kohatäide 2">
            <a:extLst>
              <a:ext uri="{FF2B5EF4-FFF2-40B4-BE49-F238E27FC236}">
                <a16:creationId xmlns:a16="http://schemas.microsoft.com/office/drawing/2014/main" id="{D7209E14-8226-0D6F-990B-7058E90A7208}"/>
              </a:ext>
            </a:extLst>
          </p:cNvPr>
          <p:cNvSpPr>
            <a:spLocks noGrp="1"/>
          </p:cNvSpPr>
          <p:nvPr>
            <p:ph idx="1"/>
          </p:nvPr>
        </p:nvSpPr>
        <p:spPr/>
        <p:txBody>
          <a:bodyPr>
            <a:normAutofit fontScale="70000" lnSpcReduction="20000"/>
          </a:bodyPr>
          <a:lstStyle/>
          <a:p>
            <a:r>
              <a:rPr lang="et-EE" dirty="0">
                <a:solidFill>
                  <a:schemeClr val="tx1"/>
                </a:solidFill>
              </a:rPr>
              <a:t>Auditi läbiviimise eelduseks on toimiva infoturbe halduse süsteemi olemasolu vastavalt dokumendi [E-ITS-S1] - E-ITS ISMS Nõuded ja E-ITS etalonturbe meetmete kataloogi viimase 12 kuu jooksul avaldatud versioonile.</a:t>
            </a:r>
          </a:p>
          <a:p>
            <a:r>
              <a:rPr lang="et-EE" dirty="0">
                <a:solidFill>
                  <a:schemeClr val="tx1"/>
                </a:solidFill>
              </a:rPr>
              <a:t>Auditi käsitlusala on üheselt arusaadavalt piiritletud ja dokumenteeritud. </a:t>
            </a:r>
          </a:p>
          <a:p>
            <a:r>
              <a:rPr lang="et-EE" dirty="0">
                <a:solidFill>
                  <a:schemeClr val="tx1"/>
                </a:solidFill>
              </a:rPr>
              <a:t>Auditeeritav on sooritanud järgnevad tegevused:</a:t>
            </a:r>
          </a:p>
          <a:p>
            <a:pPr marL="0" indent="0">
              <a:buNone/>
            </a:pPr>
            <a:r>
              <a:rPr lang="et-EE" dirty="0">
                <a:solidFill>
                  <a:schemeClr val="tx1"/>
                </a:solidFill>
              </a:rPr>
              <a:t>- käsitlusalasse kuuluvate varade kaardistus;</a:t>
            </a:r>
          </a:p>
          <a:p>
            <a:pPr marL="0" indent="0">
              <a:buNone/>
            </a:pPr>
            <a:r>
              <a:rPr lang="et-EE" dirty="0">
                <a:solidFill>
                  <a:schemeClr val="tx1"/>
                </a:solidFill>
              </a:rPr>
              <a:t>- väliste infoturbealaste nõuete tuvastamine (nt regulatsioonid, lepingud);</a:t>
            </a:r>
          </a:p>
          <a:p>
            <a:pPr>
              <a:buFontTx/>
              <a:buChar char="-"/>
            </a:pPr>
            <a:r>
              <a:rPr lang="et-EE" dirty="0">
                <a:solidFill>
                  <a:schemeClr val="tx1"/>
                </a:solidFill>
              </a:rPr>
              <a:t>kaitsetarbe määramine;</a:t>
            </a:r>
          </a:p>
          <a:p>
            <a:pPr>
              <a:buFontTx/>
              <a:buChar char="-"/>
            </a:pPr>
            <a:r>
              <a:rPr lang="et-EE" dirty="0">
                <a:solidFill>
                  <a:schemeClr val="tx1"/>
                </a:solidFill>
              </a:rPr>
              <a:t> turbeviisi valimine;</a:t>
            </a:r>
          </a:p>
          <a:p>
            <a:pPr>
              <a:buFontTx/>
              <a:buChar char="-"/>
            </a:pPr>
            <a:r>
              <a:rPr lang="et-EE" dirty="0">
                <a:solidFill>
                  <a:schemeClr val="tx1"/>
                </a:solidFill>
              </a:rPr>
              <a:t> etalonturbe moodulite ja meetmete valimine;</a:t>
            </a:r>
          </a:p>
          <a:p>
            <a:pPr>
              <a:buFontTx/>
              <a:buChar char="-"/>
            </a:pPr>
            <a:r>
              <a:rPr lang="et-EE" dirty="0">
                <a:solidFill>
                  <a:schemeClr val="tx1"/>
                </a:solidFill>
              </a:rPr>
              <a:t>meetmete rakendamise analüüs ja vastutajate määramine;</a:t>
            </a:r>
          </a:p>
          <a:p>
            <a:pPr>
              <a:buFontTx/>
              <a:buChar char="-"/>
            </a:pPr>
            <a:r>
              <a:rPr lang="et-EE" dirty="0">
                <a:solidFill>
                  <a:schemeClr val="tx1"/>
                </a:solidFill>
              </a:rPr>
              <a:t>infoturbe meetmete rakendusplaani dokumenteerimine;</a:t>
            </a:r>
          </a:p>
          <a:p>
            <a:pPr>
              <a:buFontTx/>
              <a:buChar char="-"/>
            </a:pPr>
            <a:r>
              <a:rPr lang="et-EE" dirty="0">
                <a:solidFill>
                  <a:schemeClr val="tx1"/>
                </a:solidFill>
              </a:rPr>
              <a:t> riskianalüüsi metoodika (sh läbiviimise perioodilisus) kinnitamine;</a:t>
            </a:r>
          </a:p>
          <a:p>
            <a:endParaRPr lang="et-EE" dirty="0"/>
          </a:p>
        </p:txBody>
      </p:sp>
      <p:sp>
        <p:nvSpPr>
          <p:cNvPr id="4" name="Teksti kohatäide 3">
            <a:extLst>
              <a:ext uri="{FF2B5EF4-FFF2-40B4-BE49-F238E27FC236}">
                <a16:creationId xmlns:a16="http://schemas.microsoft.com/office/drawing/2014/main" id="{7D3AFAE7-C7B5-C580-24A2-BF1CBF3A255C}"/>
              </a:ext>
            </a:extLst>
          </p:cNvPr>
          <p:cNvSpPr>
            <a:spLocks noGrp="1"/>
          </p:cNvSpPr>
          <p:nvPr>
            <p:ph type="body" sz="half" idx="2"/>
          </p:nvPr>
        </p:nvSpPr>
        <p:spPr/>
        <p:txBody>
          <a:bodyPr/>
          <a:lstStyle/>
          <a:p>
            <a:r>
              <a:rPr lang="et-EE" b="0" i="0" dirty="0">
                <a:solidFill>
                  <a:schemeClr val="bg1"/>
                </a:solidFill>
                <a:effectLst/>
                <a:latin typeface="EITS"/>
              </a:rPr>
              <a:t>Audit tuleb läbi viia </a:t>
            </a:r>
            <a:r>
              <a:rPr lang="et-EE" b="1" i="0" dirty="0">
                <a:solidFill>
                  <a:schemeClr val="bg1"/>
                </a:solidFill>
                <a:effectLst/>
                <a:latin typeface="EITS"/>
              </a:rPr>
              <a:t>iga kolme aasta tagant</a:t>
            </a:r>
            <a:r>
              <a:rPr lang="et-EE" b="0" i="0" dirty="0">
                <a:solidFill>
                  <a:schemeClr val="bg1"/>
                </a:solidFill>
                <a:effectLst/>
                <a:latin typeface="EITS"/>
              </a:rPr>
              <a:t> ja esimene audit peab olema läbi viidud detsembriks 2025. </a:t>
            </a:r>
            <a:endParaRPr lang="et-EE" dirty="0">
              <a:solidFill>
                <a:schemeClr val="bg1"/>
              </a:solidFill>
            </a:endParaRPr>
          </a:p>
        </p:txBody>
      </p:sp>
      <p:sp>
        <p:nvSpPr>
          <p:cNvPr id="5" name="Kuupäeva kohatäide 4">
            <a:extLst>
              <a:ext uri="{FF2B5EF4-FFF2-40B4-BE49-F238E27FC236}">
                <a16:creationId xmlns:a16="http://schemas.microsoft.com/office/drawing/2014/main" id="{AB60ADA5-2079-A980-362A-0E9CCBA37229}"/>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122881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96A1B-A399-8A33-5EC5-8E894F0EBD51}"/>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39FAE699-AE13-6276-B435-F60955AAC763}"/>
              </a:ext>
            </a:extLst>
          </p:cNvPr>
          <p:cNvSpPr>
            <a:spLocks noGrp="1"/>
          </p:cNvSpPr>
          <p:nvPr>
            <p:ph type="title"/>
          </p:nvPr>
        </p:nvSpPr>
        <p:spPr/>
        <p:txBody>
          <a:bodyPr/>
          <a:lstStyle/>
          <a:p>
            <a:r>
              <a:rPr lang="et-EE" dirty="0"/>
              <a:t>Kokkuvõttes</a:t>
            </a:r>
          </a:p>
        </p:txBody>
      </p:sp>
      <p:sp>
        <p:nvSpPr>
          <p:cNvPr id="3" name="Sisu kohatäide 2">
            <a:extLst>
              <a:ext uri="{FF2B5EF4-FFF2-40B4-BE49-F238E27FC236}">
                <a16:creationId xmlns:a16="http://schemas.microsoft.com/office/drawing/2014/main" id="{1FA42273-C40C-7784-E1D3-1EB391DE0736}"/>
              </a:ext>
            </a:extLst>
          </p:cNvPr>
          <p:cNvSpPr>
            <a:spLocks noGrp="1"/>
          </p:cNvSpPr>
          <p:nvPr>
            <p:ph idx="1"/>
          </p:nvPr>
        </p:nvSpPr>
        <p:spPr/>
        <p:txBody>
          <a:bodyPr>
            <a:noAutofit/>
          </a:bodyPr>
          <a:lstStyle/>
          <a:p>
            <a:pPr marL="0" indent="0" algn="l" fontAlgn="base">
              <a:buNone/>
            </a:pPr>
            <a:r>
              <a:rPr lang="et-EE" sz="1800" b="0" i="0" dirty="0">
                <a:solidFill>
                  <a:srgbClr val="000000"/>
                </a:solidFill>
                <a:effectLst/>
                <a:latin typeface="+mj-lt"/>
              </a:rPr>
              <a:t>- Infoturve pole asi iseeneses, infoturbe üldiseks eesmärgiks on, et </a:t>
            </a:r>
            <a:r>
              <a:rPr lang="et-EE" sz="1800" b="1" i="0" dirty="0">
                <a:solidFill>
                  <a:srgbClr val="000000"/>
                </a:solidFill>
                <a:effectLst/>
                <a:latin typeface="+mj-lt"/>
              </a:rPr>
              <a:t>ärieesmärgid saaks täidetud</a:t>
            </a:r>
            <a:r>
              <a:rPr lang="et-EE" sz="1800" b="0" i="0" dirty="0">
                <a:solidFill>
                  <a:srgbClr val="000000"/>
                </a:solidFill>
                <a:effectLst/>
                <a:latin typeface="+mj-lt"/>
              </a:rPr>
              <a:t>.</a:t>
            </a:r>
          </a:p>
          <a:p>
            <a:pPr marL="0" indent="0" algn="l" fontAlgn="base">
              <a:buNone/>
            </a:pPr>
            <a:endParaRPr lang="et-EE" sz="1800" b="0" i="0" dirty="0">
              <a:solidFill>
                <a:srgbClr val="FFFFFF"/>
              </a:solidFill>
              <a:effectLst/>
              <a:latin typeface="+mj-lt"/>
            </a:endParaRPr>
          </a:p>
          <a:p>
            <a:pPr marL="0" indent="0" algn="l" fontAlgn="base">
              <a:buNone/>
            </a:pPr>
            <a:r>
              <a:rPr lang="et-EE" sz="1800" b="0" i="0" dirty="0">
                <a:solidFill>
                  <a:srgbClr val="000000"/>
                </a:solidFill>
                <a:effectLst/>
                <a:latin typeface="+mj-lt"/>
              </a:rPr>
              <a:t>- Infoturbe rakendamisel aitab</a:t>
            </a:r>
            <a:r>
              <a:rPr lang="et-EE" sz="1800" b="1" i="0" dirty="0">
                <a:solidFill>
                  <a:srgbClr val="000000"/>
                </a:solidFill>
                <a:effectLst/>
                <a:latin typeface="+mj-lt"/>
              </a:rPr>
              <a:t> E-</a:t>
            </a:r>
            <a:r>
              <a:rPr lang="et-EE" sz="1800" b="1" i="0" dirty="0" err="1">
                <a:solidFill>
                  <a:srgbClr val="000000"/>
                </a:solidFill>
                <a:effectLst/>
                <a:latin typeface="+mj-lt"/>
              </a:rPr>
              <a:t>ITSi</a:t>
            </a:r>
            <a:r>
              <a:rPr lang="et-EE" sz="1800" b="1" i="0" dirty="0">
                <a:solidFill>
                  <a:srgbClr val="000000"/>
                </a:solidFill>
                <a:effectLst/>
                <a:latin typeface="+mj-lt"/>
              </a:rPr>
              <a:t> hoida järge</a:t>
            </a:r>
            <a:r>
              <a:rPr lang="et-EE" sz="1800" b="0" i="0" dirty="0">
                <a:solidFill>
                  <a:srgbClr val="000000"/>
                </a:solidFill>
                <a:effectLst/>
                <a:latin typeface="+mj-lt"/>
              </a:rPr>
              <a:t>, et olulised teemad ei ununeks.</a:t>
            </a:r>
          </a:p>
          <a:p>
            <a:pPr marL="0" indent="0" algn="l" fontAlgn="base">
              <a:buNone/>
            </a:pPr>
            <a:endParaRPr lang="et-EE" sz="1800" b="0" i="0" dirty="0">
              <a:solidFill>
                <a:srgbClr val="FFFFFF"/>
              </a:solidFill>
              <a:effectLst/>
              <a:latin typeface="+mj-lt"/>
            </a:endParaRPr>
          </a:p>
          <a:p>
            <a:pPr marL="0" indent="0" algn="l" fontAlgn="base">
              <a:buNone/>
            </a:pPr>
            <a:r>
              <a:rPr lang="et-EE" sz="1800" b="0" i="0" dirty="0">
                <a:solidFill>
                  <a:srgbClr val="000000"/>
                </a:solidFill>
                <a:effectLst/>
                <a:latin typeface="+mj-lt"/>
              </a:rPr>
              <a:t>- Infoturve pole absoluutne, igal asutusel tuleb määrata oma </a:t>
            </a:r>
            <a:r>
              <a:rPr lang="et-EE" sz="1800" b="1" i="0" dirty="0">
                <a:solidFill>
                  <a:srgbClr val="000000"/>
                </a:solidFill>
                <a:effectLst/>
                <a:latin typeface="+mj-lt"/>
              </a:rPr>
              <a:t>kaitsetarve - piireesmärk</a:t>
            </a:r>
            <a:r>
              <a:rPr lang="et-EE" sz="1800" b="0" i="0" dirty="0">
                <a:solidFill>
                  <a:srgbClr val="000000"/>
                </a:solidFill>
                <a:effectLst/>
                <a:latin typeface="+mj-lt"/>
              </a:rPr>
              <a:t>, mis tuleb saavutada.</a:t>
            </a:r>
          </a:p>
          <a:p>
            <a:pPr marL="0" indent="0" algn="l" fontAlgn="base">
              <a:buNone/>
            </a:pPr>
            <a:endParaRPr lang="et-EE" sz="1800" b="0" i="0" dirty="0">
              <a:solidFill>
                <a:srgbClr val="FFFFFF"/>
              </a:solidFill>
              <a:effectLst/>
              <a:latin typeface="+mj-lt"/>
            </a:endParaRPr>
          </a:p>
          <a:p>
            <a:pPr marL="0" indent="0" algn="l" fontAlgn="base">
              <a:buNone/>
            </a:pPr>
            <a:r>
              <a:rPr lang="et-EE" sz="1800" b="0" i="0" dirty="0">
                <a:solidFill>
                  <a:srgbClr val="000000"/>
                </a:solidFill>
                <a:effectLst/>
                <a:latin typeface="+mj-lt"/>
              </a:rPr>
              <a:t>- Infoturvet ei saa hiljem tekina peale laotada, see tuleb koheselt juba </a:t>
            </a:r>
            <a:r>
              <a:rPr lang="et-EE" sz="1800" b="1" i="0" dirty="0">
                <a:solidFill>
                  <a:srgbClr val="000000"/>
                </a:solidFill>
                <a:effectLst/>
                <a:latin typeface="+mj-lt"/>
              </a:rPr>
              <a:t>plaanimise etapis </a:t>
            </a:r>
            <a:r>
              <a:rPr lang="et-EE" sz="1800" b="0" i="0" dirty="0">
                <a:solidFill>
                  <a:srgbClr val="000000"/>
                </a:solidFill>
                <a:effectLst/>
                <a:latin typeface="+mj-lt"/>
              </a:rPr>
              <a:t>kõigisse protsessidesse sisse integreerida.</a:t>
            </a:r>
          </a:p>
          <a:p>
            <a:pPr marL="0" indent="0" algn="l" fontAlgn="base">
              <a:buNone/>
            </a:pPr>
            <a:endParaRPr lang="et-EE" sz="1800" b="0" i="0" dirty="0">
              <a:solidFill>
                <a:srgbClr val="FFFFFF"/>
              </a:solidFill>
              <a:effectLst/>
              <a:latin typeface="+mj-lt"/>
            </a:endParaRPr>
          </a:p>
          <a:p>
            <a:pPr marL="0" indent="0" algn="l" fontAlgn="base">
              <a:buNone/>
            </a:pPr>
            <a:r>
              <a:rPr lang="et-EE" sz="1800" dirty="0">
                <a:solidFill>
                  <a:srgbClr val="000000"/>
                </a:solidFill>
                <a:latin typeface="+mj-lt"/>
              </a:rPr>
              <a:t>- </a:t>
            </a:r>
            <a:r>
              <a:rPr lang="et-EE" sz="1800" b="0" i="0" dirty="0">
                <a:solidFill>
                  <a:srgbClr val="000000"/>
                </a:solidFill>
                <a:effectLst/>
                <a:latin typeface="+mj-lt"/>
              </a:rPr>
              <a:t>Dokumenteerimine pole eesmärk omaette, vaid </a:t>
            </a:r>
            <a:r>
              <a:rPr lang="et-EE" sz="1800" b="1" i="0" dirty="0">
                <a:solidFill>
                  <a:srgbClr val="000000"/>
                </a:solidFill>
                <a:effectLst/>
                <a:latin typeface="+mj-lt"/>
              </a:rPr>
              <a:t>tugitegevus</a:t>
            </a:r>
            <a:r>
              <a:rPr lang="et-EE" sz="1800" b="0" i="0" dirty="0">
                <a:solidFill>
                  <a:srgbClr val="000000"/>
                </a:solidFill>
                <a:effectLst/>
                <a:latin typeface="+mj-lt"/>
              </a:rPr>
              <a:t>, et kõik toimiks ja inimesed oleksid asendatavad.</a:t>
            </a:r>
          </a:p>
        </p:txBody>
      </p:sp>
      <p:sp>
        <p:nvSpPr>
          <p:cNvPr id="4" name="Kuupäeva kohatäide 3">
            <a:extLst>
              <a:ext uri="{FF2B5EF4-FFF2-40B4-BE49-F238E27FC236}">
                <a16:creationId xmlns:a16="http://schemas.microsoft.com/office/drawing/2014/main" id="{46D48276-CE31-85DC-A6F2-B756EE942F0A}"/>
              </a:ext>
            </a:extLst>
          </p:cNvPr>
          <p:cNvSpPr>
            <a:spLocks noGrp="1"/>
          </p:cNvSpPr>
          <p:nvPr>
            <p:ph type="dt" sz="half" idx="10"/>
          </p:nvPr>
        </p:nvSpPr>
        <p:spPr/>
        <p:txBody>
          <a:bodyPr/>
          <a:lstStyle/>
          <a:p>
            <a:pPr rtl="0"/>
            <a:fld id="{8477E3AA-2E6B-4209-8417-F5DA9B67506D}" type="datetime1">
              <a:rPr lang="et-EE" smtClean="0"/>
              <a:t>08.05.2025</a:t>
            </a:fld>
            <a:endParaRPr lang="en-US" dirty="0"/>
          </a:p>
        </p:txBody>
      </p:sp>
    </p:spTree>
    <p:extLst>
      <p:ext uri="{BB962C8B-B14F-4D97-AF65-F5344CB8AC3E}">
        <p14:creationId xmlns:p14="http://schemas.microsoft.com/office/powerpoint/2010/main" val="48890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163C135-0A8B-F877-689E-048110C2E331}"/>
              </a:ext>
            </a:extLst>
          </p:cNvPr>
          <p:cNvSpPr>
            <a:spLocks noGrp="1"/>
          </p:cNvSpPr>
          <p:nvPr>
            <p:ph type="title"/>
          </p:nvPr>
        </p:nvSpPr>
        <p:spPr/>
        <p:txBody>
          <a:bodyPr/>
          <a:lstStyle/>
          <a:p>
            <a:endParaRPr lang="et-EE" dirty="0"/>
          </a:p>
        </p:txBody>
      </p:sp>
      <p:pic>
        <p:nvPicPr>
          <p:cNvPr id="7" name="Sisu kohatäide 6" descr="Pilt, millel on kujutatud tekst, kuvatõmmis, Font&#10;&#10;Tehisintellekti genereeritud sisu võib olla ebatõene.">
            <a:extLst>
              <a:ext uri="{FF2B5EF4-FFF2-40B4-BE49-F238E27FC236}">
                <a16:creationId xmlns:a16="http://schemas.microsoft.com/office/drawing/2014/main" id="{F664687C-D6E8-CAA6-F744-117AA4162E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025" y="2935651"/>
            <a:ext cx="5194300" cy="2217011"/>
          </a:xfrm>
        </p:spPr>
      </p:pic>
      <p:pic>
        <p:nvPicPr>
          <p:cNvPr id="9" name="Sisu kohatäide 8" descr="Pilt, millel on kujutatud tekst, kuvatõmmis, Font, number&#10;&#10;Tehisintellekti genereeritud sisu võib olla ebatõene.">
            <a:extLst>
              <a:ext uri="{FF2B5EF4-FFF2-40B4-BE49-F238E27FC236}">
                <a16:creationId xmlns:a16="http://schemas.microsoft.com/office/drawing/2014/main" id="{B689D292-D574-8676-A7EB-6251BCA4FE5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6675" y="2654439"/>
            <a:ext cx="5194300" cy="2779435"/>
          </a:xfrm>
        </p:spPr>
      </p:pic>
      <p:sp>
        <p:nvSpPr>
          <p:cNvPr id="5" name="Kuupäeva kohatäide 4">
            <a:extLst>
              <a:ext uri="{FF2B5EF4-FFF2-40B4-BE49-F238E27FC236}">
                <a16:creationId xmlns:a16="http://schemas.microsoft.com/office/drawing/2014/main" id="{5C922166-EFAA-3B05-A46E-391ACC5B3231}"/>
              </a:ext>
            </a:extLst>
          </p:cNvPr>
          <p:cNvSpPr>
            <a:spLocks noGrp="1"/>
          </p:cNvSpPr>
          <p:nvPr>
            <p:ph type="dt" sz="half" idx="10"/>
          </p:nvPr>
        </p:nvSpPr>
        <p:spPr/>
        <p:txBody>
          <a:bodyPr/>
          <a:lstStyle/>
          <a:p>
            <a:pPr rtl="0"/>
            <a:fld id="{8E582438-E06E-4548-BE75-A8482A8928EC}" type="datetime1">
              <a:rPr lang="et-EE" smtClean="0"/>
              <a:t>08.05.2025</a:t>
            </a:fld>
            <a:endParaRPr lang="en-US" dirty="0"/>
          </a:p>
        </p:txBody>
      </p:sp>
    </p:spTree>
    <p:extLst>
      <p:ext uri="{BB962C8B-B14F-4D97-AF65-F5344CB8AC3E}">
        <p14:creationId xmlns:p14="http://schemas.microsoft.com/office/powerpoint/2010/main" val="23953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4C4643-B5D1-E507-2CBF-D420DA8D0898}"/>
              </a:ext>
            </a:extLst>
          </p:cNvPr>
          <p:cNvSpPr>
            <a:spLocks noGrp="1"/>
          </p:cNvSpPr>
          <p:nvPr>
            <p:ph type="title"/>
          </p:nvPr>
        </p:nvSpPr>
        <p:spPr>
          <a:xfrm>
            <a:off x="767857" y="933450"/>
            <a:ext cx="3031852" cy="1722419"/>
          </a:xfrm>
        </p:spPr>
        <p:txBody>
          <a:bodyPr anchor="b">
            <a:normAutofit/>
          </a:bodyPr>
          <a:lstStyle/>
          <a:p>
            <a:r>
              <a:rPr lang="et-EE" dirty="0"/>
              <a:t>Miks on vaja rakendada </a:t>
            </a:r>
            <a:r>
              <a:rPr lang="et-EE" dirty="0" err="1"/>
              <a:t>E-itsi</a:t>
            </a:r>
            <a:endParaRPr lang="et-EE" dirty="0"/>
          </a:p>
        </p:txBody>
      </p:sp>
      <p:sp>
        <p:nvSpPr>
          <p:cNvPr id="14" name="Sisu kohatäide 13">
            <a:extLst>
              <a:ext uri="{FF2B5EF4-FFF2-40B4-BE49-F238E27FC236}">
                <a16:creationId xmlns:a16="http://schemas.microsoft.com/office/drawing/2014/main" id="{39E22E7A-4565-A19F-FF5B-96F586EC2849}"/>
              </a:ext>
            </a:extLst>
          </p:cNvPr>
          <p:cNvSpPr>
            <a:spLocks noGrp="1"/>
          </p:cNvSpPr>
          <p:nvPr>
            <p:ph idx="1"/>
          </p:nvPr>
        </p:nvSpPr>
        <p:spPr>
          <a:xfrm>
            <a:off x="4900928" y="1179829"/>
            <a:ext cx="6650991" cy="4658216"/>
          </a:xfrm>
        </p:spPr>
        <p:txBody>
          <a:bodyPr anchor="ctr">
            <a:normAutofit/>
          </a:bodyPr>
          <a:lstStyle/>
          <a:p>
            <a:pPr marL="0" indent="0">
              <a:buNone/>
            </a:pPr>
            <a:r>
              <a:rPr lang="et-EE" dirty="0"/>
              <a:t>Tänapäeval on enamus teenuseid seotud arvutite ja arvutiprogrammidega, sest see aitab automatiseerida, kokku hoida tööjõudu. See on nii isegi valdkondade, mida isegi </a:t>
            </a:r>
            <a:r>
              <a:rPr lang="et-EE" dirty="0" err="1"/>
              <a:t>IT-ga</a:t>
            </a:r>
            <a:r>
              <a:rPr lang="et-EE" dirty="0"/>
              <a:t> ei osata seostada. </a:t>
            </a:r>
          </a:p>
        </p:txBody>
      </p:sp>
      <p:sp>
        <p:nvSpPr>
          <p:cNvPr id="19" name="Text Placeholder 3">
            <a:extLst>
              <a:ext uri="{FF2B5EF4-FFF2-40B4-BE49-F238E27FC236}">
                <a16:creationId xmlns:a16="http://schemas.microsoft.com/office/drawing/2014/main" id="{1498EA26-4577-F8FD-2DCE-792FBB2947C5}"/>
              </a:ext>
            </a:extLst>
          </p:cNvPr>
          <p:cNvSpPr>
            <a:spLocks noGrp="1"/>
          </p:cNvSpPr>
          <p:nvPr>
            <p:ph type="body" sz="half" idx="2"/>
          </p:nvPr>
        </p:nvSpPr>
        <p:spPr>
          <a:xfrm>
            <a:off x="767857" y="2836654"/>
            <a:ext cx="3031852" cy="3001392"/>
          </a:xfrm>
        </p:spPr>
        <p:txBody>
          <a:bodyPr/>
          <a:lstStyle/>
          <a:p>
            <a:r>
              <a:rPr lang="et-EE" dirty="0"/>
              <a:t>Eesti infoturbestandard tagab avalike ülesannete täitmiseks kasutatavate äriprotsesside ja infosüsteemide kõikehõlmava kaitse</a:t>
            </a:r>
          </a:p>
          <a:p>
            <a:endParaRPr lang="en-US" dirty="0"/>
          </a:p>
        </p:txBody>
      </p:sp>
      <p:sp>
        <p:nvSpPr>
          <p:cNvPr id="4" name="Kuupäeva kohatäide 3">
            <a:extLst>
              <a:ext uri="{FF2B5EF4-FFF2-40B4-BE49-F238E27FC236}">
                <a16:creationId xmlns:a16="http://schemas.microsoft.com/office/drawing/2014/main" id="{C8F9F0BB-AA6F-02C7-07F3-C21FF456E92A}"/>
              </a:ext>
            </a:extLst>
          </p:cNvPr>
          <p:cNvSpPr>
            <a:spLocks noGrp="1"/>
          </p:cNvSpPr>
          <p:nvPr>
            <p:ph type="dt" sz="half" idx="10"/>
          </p:nvPr>
        </p:nvSpPr>
        <p:spPr>
          <a:xfrm>
            <a:off x="7605951" y="6456916"/>
            <a:ext cx="2844799" cy="365125"/>
          </a:xfrm>
        </p:spPr>
        <p:txBody>
          <a:bodyPr anchor="ctr">
            <a:normAutofit/>
          </a:bodyPr>
          <a:lstStyle/>
          <a:p>
            <a:pPr rtl="0">
              <a:spcAft>
                <a:spcPts val="600"/>
              </a:spcAft>
            </a:pPr>
            <a:fld id="{8477E3AA-2E6B-4209-8417-F5DA9B67506D}" type="datetime1">
              <a:rPr lang="et-EE" smtClean="0"/>
              <a:pPr rtl="0">
                <a:spcAft>
                  <a:spcPts val="600"/>
                </a:spcAft>
              </a:pPr>
              <a:t>08.05.2025</a:t>
            </a:fld>
            <a:endParaRPr lang="en-US"/>
          </a:p>
        </p:txBody>
      </p:sp>
    </p:spTree>
    <p:extLst>
      <p:ext uri="{BB962C8B-B14F-4D97-AF65-F5344CB8AC3E}">
        <p14:creationId xmlns:p14="http://schemas.microsoft.com/office/powerpoint/2010/main" val="37152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711D96B-9193-CB8B-7853-A00F7CCD457A}"/>
              </a:ext>
            </a:extLst>
          </p:cNvPr>
          <p:cNvSpPr>
            <a:spLocks noGrp="1"/>
          </p:cNvSpPr>
          <p:nvPr>
            <p:ph type="title"/>
          </p:nvPr>
        </p:nvSpPr>
        <p:spPr/>
        <p:txBody>
          <a:bodyPr/>
          <a:lstStyle/>
          <a:p>
            <a:endParaRPr lang="et-EE" dirty="0"/>
          </a:p>
        </p:txBody>
      </p:sp>
      <p:sp>
        <p:nvSpPr>
          <p:cNvPr id="3" name="Sisu kohatäide 2">
            <a:extLst>
              <a:ext uri="{FF2B5EF4-FFF2-40B4-BE49-F238E27FC236}">
                <a16:creationId xmlns:a16="http://schemas.microsoft.com/office/drawing/2014/main" id="{1E85C609-3DE5-72F8-B8A6-A39AE1D208EA}"/>
              </a:ext>
            </a:extLst>
          </p:cNvPr>
          <p:cNvSpPr>
            <a:spLocks noGrp="1"/>
          </p:cNvSpPr>
          <p:nvPr>
            <p:ph idx="1"/>
          </p:nvPr>
        </p:nvSpPr>
        <p:spPr/>
        <p:txBody>
          <a:bodyPr/>
          <a:lstStyle/>
          <a:p>
            <a:pPr marL="0" indent="0">
              <a:buNone/>
            </a:pPr>
            <a:r>
              <a:rPr lang="et-EE" b="0" i="0" dirty="0">
                <a:solidFill>
                  <a:srgbClr val="000000"/>
                </a:solidFill>
                <a:effectLst/>
                <a:latin typeface="EITS"/>
              </a:rPr>
              <a:t>Infoturve peab olema </a:t>
            </a:r>
            <a:r>
              <a:rPr lang="et-EE" b="1" i="0" dirty="0">
                <a:solidFill>
                  <a:srgbClr val="000000"/>
                </a:solidFill>
                <a:effectLst/>
                <a:latin typeface="EITS"/>
              </a:rPr>
              <a:t>algusest peale igas tegevuses sisse plaanitud</a:t>
            </a:r>
            <a:r>
              <a:rPr lang="et-EE" b="0" i="0" dirty="0">
                <a:solidFill>
                  <a:srgbClr val="000000"/>
                </a:solidFill>
                <a:effectLst/>
                <a:latin typeface="EITS"/>
              </a:rPr>
              <a:t>, sest hiljem pole võimalik seda nagu tekki peale laotada. Ei saa teha usaldusväärset süsteemi kodanikele, kui kohe pole plaanitud </a:t>
            </a:r>
            <a:r>
              <a:rPr lang="et-EE" b="1" i="0" dirty="0">
                <a:solidFill>
                  <a:srgbClr val="000000"/>
                </a:solidFill>
                <a:effectLst/>
                <a:latin typeface="EITS"/>
              </a:rPr>
              <a:t>turvalist autentimislahendust</a:t>
            </a:r>
            <a:r>
              <a:rPr lang="et-EE" b="0" i="0" dirty="0">
                <a:solidFill>
                  <a:srgbClr val="000000"/>
                </a:solidFill>
                <a:effectLst/>
                <a:latin typeface="EITS"/>
              </a:rPr>
              <a:t> (ei tuvastada inimest, kellele süsteem teenust pakub) või skeemi, kuidas </a:t>
            </a:r>
            <a:r>
              <a:rPr lang="et-EE" b="1" i="0" dirty="0">
                <a:solidFill>
                  <a:srgbClr val="000000"/>
                </a:solidFill>
                <a:effectLst/>
                <a:latin typeface="EITS"/>
              </a:rPr>
              <a:t>andmed </a:t>
            </a:r>
            <a:r>
              <a:rPr lang="et-EE" b="0" i="0" dirty="0">
                <a:solidFill>
                  <a:srgbClr val="000000"/>
                </a:solidFill>
                <a:effectLst/>
                <a:latin typeface="EITS"/>
              </a:rPr>
              <a:t>ühest kohast teise </a:t>
            </a:r>
            <a:r>
              <a:rPr lang="et-EE" b="1" i="0" dirty="0">
                <a:solidFill>
                  <a:srgbClr val="000000"/>
                </a:solidFill>
                <a:effectLst/>
                <a:latin typeface="EITS"/>
              </a:rPr>
              <a:t>liiguksid </a:t>
            </a:r>
            <a:r>
              <a:rPr lang="et-EE" b="0" i="0" dirty="0">
                <a:solidFill>
                  <a:srgbClr val="000000"/>
                </a:solidFill>
                <a:effectLst/>
                <a:latin typeface="EITS"/>
              </a:rPr>
              <a:t>nii, et nad vahepeal ei leki ega muutu. Oluline on kohe ka planeerida kes ja kuidas peaks saama andmeid </a:t>
            </a:r>
            <a:r>
              <a:rPr lang="et-EE" b="1" i="0" dirty="0">
                <a:solidFill>
                  <a:srgbClr val="000000"/>
                </a:solidFill>
                <a:effectLst/>
                <a:latin typeface="EITS"/>
              </a:rPr>
              <a:t>töödelda</a:t>
            </a:r>
            <a:r>
              <a:rPr lang="et-EE" b="0" i="0" dirty="0">
                <a:solidFill>
                  <a:srgbClr val="000000"/>
                </a:solidFill>
                <a:effectLst/>
                <a:latin typeface="EITS"/>
              </a:rPr>
              <a:t>.</a:t>
            </a:r>
            <a:endParaRPr lang="et-EE" dirty="0"/>
          </a:p>
        </p:txBody>
      </p:sp>
      <p:sp>
        <p:nvSpPr>
          <p:cNvPr id="4" name="Teksti kohatäide 3">
            <a:extLst>
              <a:ext uri="{FF2B5EF4-FFF2-40B4-BE49-F238E27FC236}">
                <a16:creationId xmlns:a16="http://schemas.microsoft.com/office/drawing/2014/main" id="{8C9ED0C1-E09C-CB71-6273-19B67D2BB21B}"/>
              </a:ext>
            </a:extLst>
          </p:cNvPr>
          <p:cNvSpPr>
            <a:spLocks noGrp="1"/>
          </p:cNvSpPr>
          <p:nvPr>
            <p:ph type="body" sz="half" idx="2"/>
          </p:nvPr>
        </p:nvSpPr>
        <p:spPr/>
        <p:txBody>
          <a:bodyPr/>
          <a:lstStyle/>
          <a:p>
            <a:r>
              <a:rPr lang="fi-FI" dirty="0"/>
              <a:t>Infoturve </a:t>
            </a:r>
            <a:r>
              <a:rPr lang="fi-FI" dirty="0" err="1"/>
              <a:t>tagab</a:t>
            </a:r>
            <a:r>
              <a:rPr lang="fi-FI" dirty="0"/>
              <a:t> </a:t>
            </a:r>
            <a:r>
              <a:rPr lang="fi-FI" dirty="0" err="1"/>
              <a:t>teenuste</a:t>
            </a:r>
            <a:r>
              <a:rPr lang="fi-FI" dirty="0"/>
              <a:t> </a:t>
            </a:r>
            <a:r>
              <a:rPr lang="fi-FI" dirty="0" err="1"/>
              <a:t>toimimise</a:t>
            </a:r>
            <a:r>
              <a:rPr lang="fi-FI" dirty="0"/>
              <a:t> ja </a:t>
            </a:r>
            <a:r>
              <a:rPr lang="fi-FI" dirty="0" err="1"/>
              <a:t>väärtuse</a:t>
            </a:r>
            <a:r>
              <a:rPr lang="fi-FI" dirty="0"/>
              <a:t> </a:t>
            </a:r>
            <a:r>
              <a:rPr lang="fi-FI" dirty="0" err="1"/>
              <a:t>loomise</a:t>
            </a:r>
            <a:r>
              <a:rPr lang="fi-FI" dirty="0"/>
              <a:t> </a:t>
            </a:r>
            <a:r>
              <a:rPr lang="fi-FI" dirty="0" err="1"/>
              <a:t>jätkuvuse</a:t>
            </a:r>
            <a:r>
              <a:rPr lang="fi-FI" dirty="0"/>
              <a:t> </a:t>
            </a:r>
            <a:r>
              <a:rPr lang="fi-FI" dirty="0" err="1"/>
              <a:t>kodanikele</a:t>
            </a:r>
            <a:r>
              <a:rPr lang="fi-FI" dirty="0"/>
              <a:t>.</a:t>
            </a:r>
            <a:endParaRPr lang="et-EE" dirty="0"/>
          </a:p>
        </p:txBody>
      </p:sp>
      <p:sp>
        <p:nvSpPr>
          <p:cNvPr id="5" name="Kuupäeva kohatäide 4">
            <a:extLst>
              <a:ext uri="{FF2B5EF4-FFF2-40B4-BE49-F238E27FC236}">
                <a16:creationId xmlns:a16="http://schemas.microsoft.com/office/drawing/2014/main" id="{1D146598-EADA-0C48-6878-9160ED5678A0}"/>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301387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F458A4A-8451-F3D8-5353-A1BDC030BA93}"/>
              </a:ext>
            </a:extLst>
          </p:cNvPr>
          <p:cNvSpPr>
            <a:spLocks noGrp="1"/>
          </p:cNvSpPr>
          <p:nvPr>
            <p:ph type="title"/>
          </p:nvPr>
        </p:nvSpPr>
        <p:spPr/>
        <p:txBody>
          <a:bodyPr/>
          <a:lstStyle/>
          <a:p>
            <a:r>
              <a:rPr lang="et-EE" dirty="0"/>
              <a:t>Infoturbe põhikomponendid</a:t>
            </a:r>
          </a:p>
        </p:txBody>
      </p:sp>
      <p:sp>
        <p:nvSpPr>
          <p:cNvPr id="3" name="Sisu kohatäide 2">
            <a:extLst>
              <a:ext uri="{FF2B5EF4-FFF2-40B4-BE49-F238E27FC236}">
                <a16:creationId xmlns:a16="http://schemas.microsoft.com/office/drawing/2014/main" id="{46E280ED-9762-07C9-C86B-533C669D7DAB}"/>
              </a:ext>
            </a:extLst>
          </p:cNvPr>
          <p:cNvSpPr>
            <a:spLocks noGrp="1"/>
          </p:cNvSpPr>
          <p:nvPr>
            <p:ph idx="1"/>
          </p:nvPr>
        </p:nvSpPr>
        <p:spPr/>
        <p:txBody>
          <a:bodyPr/>
          <a:lstStyle/>
          <a:p>
            <a:r>
              <a:rPr lang="et-EE" b="0" i="0" dirty="0">
                <a:solidFill>
                  <a:srgbClr val="000000"/>
                </a:solidFill>
                <a:effectLst/>
                <a:latin typeface="EITS"/>
              </a:rPr>
              <a:t>Infoturbe põhikomponendid on:</a:t>
            </a:r>
          </a:p>
          <a:p>
            <a:pPr marL="0" indent="0">
              <a:buNone/>
            </a:pPr>
            <a:r>
              <a:rPr lang="et-EE" b="0" i="0" dirty="0">
                <a:solidFill>
                  <a:srgbClr val="000000"/>
                </a:solidFill>
                <a:effectLst/>
                <a:latin typeface="EITS"/>
              </a:rPr>
              <a:t> </a:t>
            </a:r>
            <a:r>
              <a:rPr lang="et-EE" b="1" i="0" dirty="0">
                <a:solidFill>
                  <a:srgbClr val="000000"/>
                </a:solidFill>
                <a:effectLst/>
                <a:latin typeface="EITS"/>
              </a:rPr>
              <a:t>konfidentsiaalsus - </a:t>
            </a:r>
            <a:r>
              <a:rPr lang="et-EE" dirty="0">
                <a:solidFill>
                  <a:srgbClr val="000000"/>
                </a:solidFill>
                <a:latin typeface="EITS"/>
              </a:rPr>
              <a:t>t</a:t>
            </a:r>
            <a:r>
              <a:rPr lang="fi-FI" b="0" i="0" dirty="0" err="1">
                <a:solidFill>
                  <a:srgbClr val="000000"/>
                </a:solidFill>
                <a:effectLst/>
                <a:latin typeface="EITS"/>
              </a:rPr>
              <a:t>eabe</a:t>
            </a:r>
            <a:r>
              <a:rPr lang="fi-FI" b="0" i="0" dirty="0">
                <a:solidFill>
                  <a:srgbClr val="000000"/>
                </a:solidFill>
                <a:effectLst/>
                <a:latin typeface="EITS"/>
              </a:rPr>
              <a:t> </a:t>
            </a:r>
            <a:r>
              <a:rPr lang="fi-FI" b="0" i="0" dirty="0" err="1">
                <a:solidFill>
                  <a:srgbClr val="000000"/>
                </a:solidFill>
                <a:effectLst/>
                <a:latin typeface="EITS"/>
              </a:rPr>
              <a:t>kättesaamatus</a:t>
            </a:r>
            <a:r>
              <a:rPr lang="fi-FI" b="0" i="0" dirty="0">
                <a:solidFill>
                  <a:srgbClr val="000000"/>
                </a:solidFill>
                <a:effectLst/>
                <a:latin typeface="EITS"/>
              </a:rPr>
              <a:t> </a:t>
            </a:r>
            <a:r>
              <a:rPr lang="fi-FI" b="0" i="0" dirty="0" err="1">
                <a:solidFill>
                  <a:srgbClr val="000000"/>
                </a:solidFill>
                <a:effectLst/>
                <a:latin typeface="EITS"/>
              </a:rPr>
              <a:t>või</a:t>
            </a:r>
            <a:r>
              <a:rPr lang="fi-FI" b="0" i="0" dirty="0">
                <a:solidFill>
                  <a:srgbClr val="000000"/>
                </a:solidFill>
                <a:effectLst/>
                <a:latin typeface="EITS"/>
              </a:rPr>
              <a:t> </a:t>
            </a:r>
            <a:r>
              <a:rPr lang="fi-FI" b="0" i="0" dirty="0" err="1">
                <a:solidFill>
                  <a:srgbClr val="000000"/>
                </a:solidFill>
                <a:effectLst/>
                <a:latin typeface="EITS"/>
              </a:rPr>
              <a:t>paljastamatus</a:t>
            </a:r>
            <a:r>
              <a:rPr lang="fi-FI" b="0" i="0" dirty="0">
                <a:solidFill>
                  <a:srgbClr val="000000"/>
                </a:solidFill>
                <a:effectLst/>
                <a:latin typeface="EITS"/>
              </a:rPr>
              <a:t> </a:t>
            </a:r>
            <a:r>
              <a:rPr lang="fi-FI" b="0" i="0" dirty="0" err="1">
                <a:solidFill>
                  <a:srgbClr val="000000"/>
                </a:solidFill>
                <a:effectLst/>
                <a:latin typeface="EITS"/>
              </a:rPr>
              <a:t>volitamata</a:t>
            </a:r>
            <a:r>
              <a:rPr lang="fi-FI" b="0" i="0" dirty="0">
                <a:solidFill>
                  <a:srgbClr val="000000"/>
                </a:solidFill>
                <a:effectLst/>
                <a:latin typeface="EITS"/>
              </a:rPr>
              <a:t> </a:t>
            </a:r>
            <a:r>
              <a:rPr lang="fi-FI" b="0" i="0" dirty="0" err="1">
                <a:solidFill>
                  <a:srgbClr val="000000"/>
                </a:solidFill>
                <a:effectLst/>
                <a:latin typeface="EITS"/>
              </a:rPr>
              <a:t>isikutele</a:t>
            </a:r>
            <a:r>
              <a:rPr lang="fi-FI" b="0" i="0" dirty="0">
                <a:solidFill>
                  <a:srgbClr val="000000"/>
                </a:solidFill>
                <a:effectLst/>
                <a:latin typeface="EITS"/>
              </a:rPr>
              <a:t>, </a:t>
            </a:r>
            <a:r>
              <a:rPr lang="fi-FI" b="0" i="0" dirty="0" err="1">
                <a:solidFill>
                  <a:srgbClr val="000000"/>
                </a:solidFill>
                <a:effectLst/>
                <a:latin typeface="EITS"/>
              </a:rPr>
              <a:t>olemitele</a:t>
            </a:r>
            <a:r>
              <a:rPr lang="fi-FI" b="0" i="0" dirty="0">
                <a:solidFill>
                  <a:srgbClr val="000000"/>
                </a:solidFill>
                <a:effectLst/>
                <a:latin typeface="EITS"/>
              </a:rPr>
              <a:t> </a:t>
            </a:r>
            <a:r>
              <a:rPr lang="fi-FI" b="0" i="0" dirty="0" err="1">
                <a:solidFill>
                  <a:srgbClr val="000000"/>
                </a:solidFill>
                <a:effectLst/>
                <a:latin typeface="EITS"/>
              </a:rPr>
              <a:t>või</a:t>
            </a:r>
            <a:r>
              <a:rPr lang="fi-FI" b="0" i="0" dirty="0">
                <a:solidFill>
                  <a:srgbClr val="000000"/>
                </a:solidFill>
                <a:effectLst/>
                <a:latin typeface="EITS"/>
              </a:rPr>
              <a:t> </a:t>
            </a:r>
            <a:r>
              <a:rPr lang="fi-FI" b="0" i="0" dirty="0" err="1">
                <a:solidFill>
                  <a:srgbClr val="000000"/>
                </a:solidFill>
                <a:effectLst/>
                <a:latin typeface="EITS"/>
              </a:rPr>
              <a:t>protsessidele</a:t>
            </a:r>
            <a:r>
              <a:rPr lang="et-EE" b="0" i="0" dirty="0">
                <a:solidFill>
                  <a:srgbClr val="000000"/>
                </a:solidFill>
                <a:effectLst/>
                <a:latin typeface="EITS"/>
              </a:rPr>
              <a:t>;</a:t>
            </a:r>
          </a:p>
          <a:p>
            <a:pPr marL="0" indent="0">
              <a:buNone/>
            </a:pPr>
            <a:r>
              <a:rPr lang="et-EE" b="0" i="0" dirty="0">
                <a:solidFill>
                  <a:srgbClr val="000000"/>
                </a:solidFill>
                <a:effectLst/>
                <a:latin typeface="EITS"/>
              </a:rPr>
              <a:t> </a:t>
            </a:r>
            <a:r>
              <a:rPr lang="et-EE" b="1" i="0" dirty="0">
                <a:solidFill>
                  <a:srgbClr val="000000"/>
                </a:solidFill>
                <a:effectLst/>
                <a:latin typeface="EITS"/>
              </a:rPr>
              <a:t>terviklus</a:t>
            </a:r>
            <a:r>
              <a:rPr lang="et-EE" b="0" i="0" dirty="0">
                <a:solidFill>
                  <a:srgbClr val="000000"/>
                </a:solidFill>
                <a:effectLst/>
                <a:latin typeface="EITS"/>
              </a:rPr>
              <a:t> - </a:t>
            </a:r>
            <a:r>
              <a:rPr lang="et-EE" dirty="0">
                <a:solidFill>
                  <a:srgbClr val="000000"/>
                </a:solidFill>
                <a:latin typeface="EITS"/>
              </a:rPr>
              <a:t>t</a:t>
            </a:r>
            <a:r>
              <a:rPr lang="fi-FI" b="0" i="0" dirty="0" err="1">
                <a:solidFill>
                  <a:srgbClr val="000000"/>
                </a:solidFill>
                <a:effectLst/>
                <a:latin typeface="EITS"/>
              </a:rPr>
              <a:t>eabe</a:t>
            </a:r>
            <a:r>
              <a:rPr lang="fi-FI" b="0" i="0" dirty="0">
                <a:solidFill>
                  <a:srgbClr val="000000"/>
                </a:solidFill>
                <a:effectLst/>
                <a:latin typeface="EITS"/>
              </a:rPr>
              <a:t> </a:t>
            </a:r>
            <a:r>
              <a:rPr lang="fi-FI" b="0" i="0" dirty="0" err="1">
                <a:solidFill>
                  <a:srgbClr val="000000"/>
                </a:solidFill>
                <a:effectLst/>
                <a:latin typeface="EITS"/>
              </a:rPr>
              <a:t>õigsus</a:t>
            </a:r>
            <a:r>
              <a:rPr lang="fi-FI" b="0" i="0" dirty="0">
                <a:solidFill>
                  <a:srgbClr val="000000"/>
                </a:solidFill>
                <a:effectLst/>
                <a:latin typeface="EITS"/>
              </a:rPr>
              <a:t> ja </a:t>
            </a:r>
            <a:r>
              <a:rPr lang="fi-FI" b="0" i="0" dirty="0" err="1">
                <a:solidFill>
                  <a:srgbClr val="000000"/>
                </a:solidFill>
                <a:effectLst/>
                <a:latin typeface="EITS"/>
              </a:rPr>
              <a:t>täielikkus</a:t>
            </a:r>
            <a:r>
              <a:rPr lang="fi-FI" b="0" i="0" dirty="0">
                <a:solidFill>
                  <a:srgbClr val="000000"/>
                </a:solidFill>
                <a:effectLst/>
                <a:latin typeface="EITS"/>
              </a:rPr>
              <a:t>, </a:t>
            </a:r>
            <a:r>
              <a:rPr lang="fi-FI" b="0" i="0" dirty="0" err="1">
                <a:solidFill>
                  <a:srgbClr val="000000"/>
                </a:solidFill>
                <a:effectLst/>
                <a:latin typeface="EITS"/>
              </a:rPr>
              <a:t>lubamatute</a:t>
            </a:r>
            <a:r>
              <a:rPr lang="fi-FI" b="0" i="0" dirty="0">
                <a:solidFill>
                  <a:srgbClr val="000000"/>
                </a:solidFill>
                <a:effectLst/>
                <a:latin typeface="EITS"/>
              </a:rPr>
              <a:t> </a:t>
            </a:r>
            <a:r>
              <a:rPr lang="fi-FI" b="0" i="0" dirty="0" err="1">
                <a:solidFill>
                  <a:srgbClr val="000000"/>
                </a:solidFill>
                <a:effectLst/>
                <a:latin typeface="EITS"/>
              </a:rPr>
              <a:t>muudatuste</a:t>
            </a:r>
            <a:r>
              <a:rPr lang="fi-FI" b="0" i="0" dirty="0">
                <a:solidFill>
                  <a:srgbClr val="000000"/>
                </a:solidFill>
                <a:effectLst/>
                <a:latin typeface="EITS"/>
              </a:rPr>
              <a:t> </a:t>
            </a:r>
            <a:r>
              <a:rPr lang="fi-FI" b="0" i="0" dirty="0" err="1">
                <a:solidFill>
                  <a:srgbClr val="000000"/>
                </a:solidFill>
                <a:effectLst/>
                <a:latin typeface="EITS"/>
              </a:rPr>
              <a:t>puudumine</a:t>
            </a:r>
            <a:r>
              <a:rPr lang="fi-FI" b="0" i="0" dirty="0">
                <a:solidFill>
                  <a:srgbClr val="000000"/>
                </a:solidFill>
                <a:effectLst/>
                <a:latin typeface="EITS"/>
              </a:rPr>
              <a:t>, </a:t>
            </a:r>
            <a:r>
              <a:rPr lang="fi-FI" b="0" i="0" dirty="0" err="1">
                <a:solidFill>
                  <a:srgbClr val="000000"/>
                </a:solidFill>
                <a:effectLst/>
                <a:latin typeface="EITS"/>
              </a:rPr>
              <a:t>hõlmab</a:t>
            </a:r>
            <a:r>
              <a:rPr lang="fi-FI" b="0" i="0" dirty="0">
                <a:solidFill>
                  <a:srgbClr val="000000"/>
                </a:solidFill>
                <a:effectLst/>
                <a:latin typeface="EITS"/>
              </a:rPr>
              <a:t> ka </a:t>
            </a:r>
            <a:r>
              <a:rPr lang="fi-FI" b="0" i="0" dirty="0" err="1">
                <a:solidFill>
                  <a:srgbClr val="000000"/>
                </a:solidFill>
                <a:effectLst/>
                <a:latin typeface="EITS"/>
              </a:rPr>
              <a:t>autentsust</a:t>
            </a:r>
            <a:r>
              <a:rPr lang="fi-FI" b="0" i="0" dirty="0">
                <a:solidFill>
                  <a:srgbClr val="000000"/>
                </a:solidFill>
                <a:effectLst/>
                <a:latin typeface="EITS"/>
              </a:rPr>
              <a:t> ja </a:t>
            </a:r>
            <a:r>
              <a:rPr lang="fi-FI" b="0" i="0" dirty="0" err="1">
                <a:solidFill>
                  <a:srgbClr val="000000"/>
                </a:solidFill>
                <a:effectLst/>
                <a:latin typeface="EITS"/>
              </a:rPr>
              <a:t>salgamatust</a:t>
            </a:r>
            <a:r>
              <a:rPr lang="fi-FI" b="0" i="0" dirty="0">
                <a:solidFill>
                  <a:srgbClr val="000000"/>
                </a:solidFill>
                <a:effectLst/>
                <a:latin typeface="EITS"/>
              </a:rPr>
              <a:t> </a:t>
            </a:r>
            <a:r>
              <a:rPr lang="et-EE" b="0" i="0" dirty="0">
                <a:solidFill>
                  <a:srgbClr val="000000"/>
                </a:solidFill>
                <a:effectLst/>
                <a:latin typeface="EITS"/>
              </a:rPr>
              <a:t>ja </a:t>
            </a:r>
          </a:p>
          <a:p>
            <a:pPr marL="0" indent="0">
              <a:buNone/>
            </a:pPr>
            <a:r>
              <a:rPr lang="et-EE" b="1" i="0" dirty="0">
                <a:solidFill>
                  <a:srgbClr val="000000"/>
                </a:solidFill>
                <a:effectLst/>
                <a:latin typeface="EITS"/>
              </a:rPr>
              <a:t>Käideldavus - </a:t>
            </a:r>
            <a:r>
              <a:rPr lang="et-EE" i="0" dirty="0">
                <a:solidFill>
                  <a:srgbClr val="000000"/>
                </a:solidFill>
                <a:effectLst/>
                <a:latin typeface="EITS"/>
              </a:rPr>
              <a:t>t</a:t>
            </a:r>
            <a:r>
              <a:rPr lang="et-EE" b="0" i="0" dirty="0">
                <a:solidFill>
                  <a:srgbClr val="000000"/>
                </a:solidFill>
                <a:effectLst/>
                <a:latin typeface="EITS"/>
              </a:rPr>
              <a:t>eabe omadus olla volitatud olemi nõudel õigel ajal kättesaadav ja kasutuskõlblik. </a:t>
            </a:r>
            <a:endParaRPr lang="et-EE" dirty="0"/>
          </a:p>
        </p:txBody>
      </p:sp>
      <p:sp>
        <p:nvSpPr>
          <p:cNvPr id="4" name="Teksti kohatäide 3">
            <a:extLst>
              <a:ext uri="{FF2B5EF4-FFF2-40B4-BE49-F238E27FC236}">
                <a16:creationId xmlns:a16="http://schemas.microsoft.com/office/drawing/2014/main" id="{F62687FC-4BC8-8F2D-6E02-36B82E413819}"/>
              </a:ext>
            </a:extLst>
          </p:cNvPr>
          <p:cNvSpPr>
            <a:spLocks noGrp="1"/>
          </p:cNvSpPr>
          <p:nvPr>
            <p:ph type="body" sz="half" idx="2"/>
          </p:nvPr>
        </p:nvSpPr>
        <p:spPr/>
        <p:txBody>
          <a:bodyPr/>
          <a:lstStyle/>
          <a:p>
            <a:r>
              <a:rPr lang="et-EE" b="0" i="0" dirty="0">
                <a:solidFill>
                  <a:schemeClr val="bg1"/>
                </a:solidFill>
                <a:effectLst/>
                <a:latin typeface="EITS"/>
              </a:rPr>
              <a:t>Infoturbe standard annab asutusele tegelikult ette triviaalsed meetmed, millest suure osa on asutus juba rakendanud. Standardi roll on siinkohal vältida süsteemsete vigade tekkimist ja</a:t>
            </a:r>
            <a:endParaRPr lang="et-EE" dirty="0">
              <a:solidFill>
                <a:schemeClr val="bg1"/>
              </a:solidFill>
            </a:endParaRPr>
          </a:p>
        </p:txBody>
      </p:sp>
      <p:sp>
        <p:nvSpPr>
          <p:cNvPr id="5" name="Kuupäeva kohatäide 4">
            <a:extLst>
              <a:ext uri="{FF2B5EF4-FFF2-40B4-BE49-F238E27FC236}">
                <a16:creationId xmlns:a16="http://schemas.microsoft.com/office/drawing/2014/main" id="{4A229F98-76AE-2D73-F2FF-A85C1D8C97DC}"/>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223560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10102AB-B5EF-9DE9-7215-CE8C36D71A32}"/>
              </a:ext>
            </a:extLst>
          </p:cNvPr>
          <p:cNvSpPr>
            <a:spLocks noGrp="1"/>
          </p:cNvSpPr>
          <p:nvPr>
            <p:ph type="title"/>
          </p:nvPr>
        </p:nvSpPr>
        <p:spPr/>
        <p:txBody>
          <a:bodyPr/>
          <a:lstStyle/>
          <a:p>
            <a:r>
              <a:rPr lang="et-EE" dirty="0"/>
              <a:t>E-ITS</a:t>
            </a:r>
          </a:p>
        </p:txBody>
      </p:sp>
      <p:pic>
        <p:nvPicPr>
          <p:cNvPr id="7" name="Sisu kohatäide 6" descr="Pilt, millel on kujutatud tekst, kuvatõmmis, Font, logo&#10;&#10;Tehisintellekti genereeritud sisu võib olla ebatõene.">
            <a:extLst>
              <a:ext uri="{FF2B5EF4-FFF2-40B4-BE49-F238E27FC236}">
                <a16:creationId xmlns:a16="http://schemas.microsoft.com/office/drawing/2014/main" id="{2FDFBB7A-C1B0-E570-A5A2-A7AA764DCF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0613" y="1725561"/>
            <a:ext cx="6651625" cy="3303639"/>
          </a:xfrm>
        </p:spPr>
      </p:pic>
      <p:sp>
        <p:nvSpPr>
          <p:cNvPr id="4" name="Teksti kohatäide 3">
            <a:extLst>
              <a:ext uri="{FF2B5EF4-FFF2-40B4-BE49-F238E27FC236}">
                <a16:creationId xmlns:a16="http://schemas.microsoft.com/office/drawing/2014/main" id="{E8660346-0551-14B8-3793-7DF4DD1D7A31}"/>
              </a:ext>
            </a:extLst>
          </p:cNvPr>
          <p:cNvSpPr>
            <a:spLocks noGrp="1"/>
          </p:cNvSpPr>
          <p:nvPr>
            <p:ph type="body" sz="half" idx="2"/>
          </p:nvPr>
        </p:nvSpPr>
        <p:spPr>
          <a:xfrm>
            <a:off x="767857" y="2949676"/>
            <a:ext cx="3031852" cy="2888369"/>
          </a:xfrm>
        </p:spPr>
        <p:txBody>
          <a:bodyPr/>
          <a:lstStyle/>
          <a:p>
            <a:r>
              <a:rPr lang="et-EE" b="0" i="0" dirty="0">
                <a:solidFill>
                  <a:schemeClr val="bg1"/>
                </a:solidFill>
                <a:effectLst/>
                <a:latin typeface="EITS"/>
              </a:rPr>
              <a:t>E-</a:t>
            </a:r>
            <a:r>
              <a:rPr lang="et-EE" b="0" i="0" dirty="0" err="1">
                <a:solidFill>
                  <a:schemeClr val="bg1"/>
                </a:solidFill>
                <a:effectLst/>
                <a:latin typeface="EITS"/>
              </a:rPr>
              <a:t>ITSi</a:t>
            </a:r>
            <a:r>
              <a:rPr lang="et-EE" b="0" i="0" dirty="0">
                <a:solidFill>
                  <a:schemeClr val="bg1"/>
                </a:solidFill>
                <a:effectLst/>
                <a:latin typeface="EITS"/>
              </a:rPr>
              <a:t> kehtestab </a:t>
            </a:r>
            <a:r>
              <a:rPr lang="et-EE" dirty="0">
                <a:solidFill>
                  <a:schemeClr val="bg1"/>
                </a:solidFill>
                <a:latin typeface="EITS"/>
              </a:rPr>
              <a:t>valdkonna eest vastutav</a:t>
            </a:r>
            <a:r>
              <a:rPr lang="et-EE" b="0" i="0" dirty="0">
                <a:solidFill>
                  <a:schemeClr val="bg1"/>
                </a:solidFill>
                <a:effectLst/>
                <a:latin typeface="EITS"/>
              </a:rPr>
              <a:t> minister </a:t>
            </a:r>
            <a:r>
              <a:rPr lang="et-EE" dirty="0" err="1">
                <a:solidFill>
                  <a:schemeClr val="bg1"/>
                </a:solidFill>
                <a:latin typeface="EITS"/>
              </a:rPr>
              <a:t>Küberturvalisuse</a:t>
            </a:r>
            <a:r>
              <a:rPr lang="et-EE" dirty="0">
                <a:solidFill>
                  <a:schemeClr val="bg1"/>
                </a:solidFill>
                <a:latin typeface="EITS"/>
              </a:rPr>
              <a:t> seaduse </a:t>
            </a:r>
            <a:r>
              <a:rPr lang="et-EE" b="0" i="0" dirty="0">
                <a:solidFill>
                  <a:schemeClr val="bg1"/>
                </a:solidFill>
                <a:effectLst/>
                <a:latin typeface="EITS"/>
              </a:rPr>
              <a:t>iga-aastaselt uueneva </a:t>
            </a:r>
            <a:r>
              <a:rPr lang="et-EE" b="1" i="0" dirty="0">
                <a:solidFill>
                  <a:schemeClr val="bg1"/>
                </a:solidFill>
                <a:effectLst/>
                <a:latin typeface="EITS"/>
              </a:rPr>
              <a:t>rakendusaktina</a:t>
            </a:r>
            <a:r>
              <a:rPr lang="et-EE" b="0" i="0" dirty="0">
                <a:solidFill>
                  <a:schemeClr val="bg1"/>
                </a:solidFill>
                <a:effectLst/>
                <a:latin typeface="EITS"/>
              </a:rPr>
              <a:t>. Rakendusaktis on kehtestatud E-</a:t>
            </a:r>
            <a:r>
              <a:rPr lang="et-EE" b="0" i="0" dirty="0" err="1">
                <a:solidFill>
                  <a:schemeClr val="bg1"/>
                </a:solidFill>
                <a:effectLst/>
                <a:latin typeface="EITS"/>
              </a:rPr>
              <a:t>ITSi</a:t>
            </a:r>
            <a:r>
              <a:rPr lang="et-EE" b="0" i="0" dirty="0">
                <a:solidFill>
                  <a:schemeClr val="bg1"/>
                </a:solidFill>
                <a:effectLst/>
                <a:latin typeface="EITS"/>
              </a:rPr>
              <a:t> </a:t>
            </a:r>
            <a:r>
              <a:rPr lang="et-EE" b="1" i="0" dirty="0">
                <a:solidFill>
                  <a:schemeClr val="bg1"/>
                </a:solidFill>
                <a:effectLst/>
                <a:latin typeface="EITS"/>
              </a:rPr>
              <a:t>kohustuslikud osad</a:t>
            </a:r>
            <a:r>
              <a:rPr lang="et-EE" b="0" i="0" dirty="0">
                <a:solidFill>
                  <a:schemeClr val="bg1"/>
                </a:solidFill>
                <a:effectLst/>
                <a:latin typeface="EITS"/>
              </a:rPr>
              <a:t>. </a:t>
            </a:r>
            <a:endParaRPr lang="et-EE" dirty="0">
              <a:solidFill>
                <a:schemeClr val="bg1"/>
              </a:solidFill>
            </a:endParaRPr>
          </a:p>
        </p:txBody>
      </p:sp>
      <p:sp>
        <p:nvSpPr>
          <p:cNvPr id="5" name="Kuupäeva kohatäide 4">
            <a:extLst>
              <a:ext uri="{FF2B5EF4-FFF2-40B4-BE49-F238E27FC236}">
                <a16:creationId xmlns:a16="http://schemas.microsoft.com/office/drawing/2014/main" id="{A1B2EBA1-5E54-9F08-9CF2-2B50CF27DB56}"/>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295738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33600DA-52E9-935A-9B35-17E53265E87C}"/>
              </a:ext>
            </a:extLst>
          </p:cNvPr>
          <p:cNvSpPr>
            <a:spLocks noGrp="1"/>
          </p:cNvSpPr>
          <p:nvPr>
            <p:ph type="title"/>
          </p:nvPr>
        </p:nvSpPr>
        <p:spPr/>
        <p:txBody>
          <a:bodyPr/>
          <a:lstStyle/>
          <a:p>
            <a:r>
              <a:rPr lang="et-EE" dirty="0"/>
              <a:t>Äriprotsessid</a:t>
            </a:r>
          </a:p>
        </p:txBody>
      </p:sp>
      <p:sp>
        <p:nvSpPr>
          <p:cNvPr id="3" name="Sisu kohatäide 2">
            <a:extLst>
              <a:ext uri="{FF2B5EF4-FFF2-40B4-BE49-F238E27FC236}">
                <a16:creationId xmlns:a16="http://schemas.microsoft.com/office/drawing/2014/main" id="{C80963D8-E0B7-233D-3E5B-4B251BE258FD}"/>
              </a:ext>
            </a:extLst>
          </p:cNvPr>
          <p:cNvSpPr>
            <a:spLocks noGrp="1"/>
          </p:cNvSpPr>
          <p:nvPr>
            <p:ph idx="1"/>
          </p:nvPr>
        </p:nvSpPr>
        <p:spPr/>
        <p:txBody>
          <a:bodyPr>
            <a:normAutofit fontScale="85000" lnSpcReduction="10000"/>
          </a:bodyPr>
          <a:lstStyle/>
          <a:p>
            <a:r>
              <a:rPr lang="et-EE" dirty="0"/>
              <a:t>Hoolekanne</a:t>
            </a:r>
          </a:p>
          <a:p>
            <a:r>
              <a:rPr lang="et-EE" dirty="0"/>
              <a:t>Haridus – alus-, põhi- ja huviharidus</a:t>
            </a:r>
          </a:p>
          <a:p>
            <a:r>
              <a:rPr lang="et-EE" dirty="0"/>
              <a:t>Kultuur – raamatukogud, rahvamajad</a:t>
            </a:r>
          </a:p>
          <a:p>
            <a:r>
              <a:rPr lang="et-EE" dirty="0"/>
              <a:t>Sport - </a:t>
            </a:r>
            <a:r>
              <a:rPr lang="et-EE" dirty="0" err="1"/>
              <a:t>spordirajaitsed</a:t>
            </a:r>
            <a:endParaRPr lang="et-EE" dirty="0"/>
          </a:p>
          <a:p>
            <a:r>
              <a:rPr lang="et-EE" dirty="0"/>
              <a:t>Elamumajandus – sotsiaaleluruumid, turvakodud, öömajad</a:t>
            </a:r>
          </a:p>
          <a:p>
            <a:r>
              <a:rPr lang="et-EE" dirty="0"/>
              <a:t>Veevarustus</a:t>
            </a:r>
          </a:p>
          <a:p>
            <a:r>
              <a:rPr lang="et-EE" dirty="0"/>
              <a:t>Kanalisatsioon</a:t>
            </a:r>
          </a:p>
          <a:p>
            <a:r>
              <a:rPr lang="et-EE" dirty="0"/>
              <a:t>Heakord</a:t>
            </a:r>
          </a:p>
          <a:p>
            <a:r>
              <a:rPr lang="et-EE" dirty="0"/>
              <a:t>Jäätmekäitlus</a:t>
            </a:r>
          </a:p>
          <a:p>
            <a:r>
              <a:rPr lang="et-EE" dirty="0"/>
              <a:t>Ruumiline planeerimine</a:t>
            </a:r>
          </a:p>
          <a:p>
            <a:r>
              <a:rPr lang="et-EE" dirty="0"/>
              <a:t>Vallasisene ühistransport</a:t>
            </a:r>
          </a:p>
          <a:p>
            <a:r>
              <a:rPr lang="et-EE" dirty="0"/>
              <a:t>Valla teede ehitus ja korrahoid</a:t>
            </a:r>
          </a:p>
        </p:txBody>
      </p:sp>
      <p:sp>
        <p:nvSpPr>
          <p:cNvPr id="4" name="Teksti kohatäide 3">
            <a:extLst>
              <a:ext uri="{FF2B5EF4-FFF2-40B4-BE49-F238E27FC236}">
                <a16:creationId xmlns:a16="http://schemas.microsoft.com/office/drawing/2014/main" id="{0C2AAE27-F7D9-84EB-007B-7B02C66A47E0}"/>
              </a:ext>
            </a:extLst>
          </p:cNvPr>
          <p:cNvSpPr>
            <a:spLocks noGrp="1"/>
          </p:cNvSpPr>
          <p:nvPr>
            <p:ph type="body" sz="half" idx="2"/>
          </p:nvPr>
        </p:nvSpPr>
        <p:spPr/>
        <p:txBody>
          <a:bodyPr/>
          <a:lstStyle/>
          <a:p>
            <a:r>
              <a:rPr lang="et-EE" dirty="0"/>
              <a:t>KOKS § 6 lõiked 1, 2 ja muud seadused, mis panevad </a:t>
            </a:r>
            <a:r>
              <a:rPr lang="et-EE" dirty="0" err="1"/>
              <a:t>KOVile</a:t>
            </a:r>
            <a:r>
              <a:rPr lang="et-EE" dirty="0"/>
              <a:t> ülesandeid</a:t>
            </a:r>
          </a:p>
        </p:txBody>
      </p:sp>
      <p:sp>
        <p:nvSpPr>
          <p:cNvPr id="5" name="Kuupäeva kohatäide 4">
            <a:extLst>
              <a:ext uri="{FF2B5EF4-FFF2-40B4-BE49-F238E27FC236}">
                <a16:creationId xmlns:a16="http://schemas.microsoft.com/office/drawing/2014/main" id="{5BE186B7-34C1-4DBC-AAA4-4B49F0B8CF5B}"/>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367461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0C33C17-765B-0A96-B0E4-EBC0144B10C6}"/>
              </a:ext>
            </a:extLst>
          </p:cNvPr>
          <p:cNvSpPr>
            <a:spLocks noGrp="1"/>
          </p:cNvSpPr>
          <p:nvPr>
            <p:ph type="title"/>
          </p:nvPr>
        </p:nvSpPr>
        <p:spPr/>
        <p:txBody>
          <a:bodyPr/>
          <a:lstStyle/>
          <a:p>
            <a:r>
              <a:rPr lang="et-EE" dirty="0"/>
              <a:t>Kaitsetarve</a:t>
            </a:r>
          </a:p>
        </p:txBody>
      </p:sp>
      <p:sp>
        <p:nvSpPr>
          <p:cNvPr id="3" name="Sisu kohatäide 2">
            <a:extLst>
              <a:ext uri="{FF2B5EF4-FFF2-40B4-BE49-F238E27FC236}">
                <a16:creationId xmlns:a16="http://schemas.microsoft.com/office/drawing/2014/main" id="{8DD62697-A502-BA08-B07C-FF20BCBE5A8E}"/>
              </a:ext>
            </a:extLst>
          </p:cNvPr>
          <p:cNvSpPr>
            <a:spLocks noGrp="1"/>
          </p:cNvSpPr>
          <p:nvPr>
            <p:ph idx="1"/>
          </p:nvPr>
        </p:nvSpPr>
        <p:spPr/>
        <p:txBody>
          <a:bodyPr>
            <a:normAutofit fontScale="92500" lnSpcReduction="20000"/>
          </a:bodyPr>
          <a:lstStyle/>
          <a:p>
            <a:r>
              <a:rPr lang="et-EE" b="1" i="0" dirty="0">
                <a:solidFill>
                  <a:srgbClr val="000000"/>
                </a:solidFill>
                <a:effectLst/>
                <a:latin typeface="EITS"/>
              </a:rPr>
              <a:t>Kaitsetarve </a:t>
            </a:r>
            <a:r>
              <a:rPr lang="et-EE" b="0" i="0" dirty="0">
                <a:solidFill>
                  <a:srgbClr val="000000"/>
                </a:solidFill>
                <a:effectLst/>
                <a:latin typeface="EITS"/>
              </a:rPr>
              <a:t>koondab nõuded seadustest, lepingutest, asutuse enda põhiväärtustest kokku, et aru saada, kui kriitiline turve äriprotsessi ja varade jaoks on, et siis selle alusel valida turbestrateegia ja meetmed. Lihtsam on aga kaitsetarbest aru saada läbi selle, kui kaardistada, "</a:t>
            </a:r>
            <a:r>
              <a:rPr lang="et-EE" b="0" i="1" dirty="0">
                <a:solidFill>
                  <a:srgbClr val="000000"/>
                </a:solidFill>
                <a:effectLst/>
                <a:latin typeface="EITS"/>
              </a:rPr>
              <a:t>et mis juhtub, kui..."</a:t>
            </a:r>
            <a:r>
              <a:rPr lang="et-EE" b="0" i="0" dirty="0">
                <a:solidFill>
                  <a:srgbClr val="000000"/>
                </a:solidFill>
                <a:effectLst/>
                <a:latin typeface="EITS"/>
              </a:rPr>
              <a:t> seepärast on kaitsetarbe määramiseks äriprotsessile abivahendina kasutamiseks </a:t>
            </a:r>
            <a:r>
              <a:rPr lang="et-EE" b="1" i="0" dirty="0">
                <a:solidFill>
                  <a:srgbClr val="000000"/>
                </a:solidFill>
                <a:effectLst/>
                <a:latin typeface="EITS"/>
              </a:rPr>
              <a:t>kahjustsenaariumid</a:t>
            </a:r>
            <a:r>
              <a:rPr lang="et-EE" b="0" i="0" dirty="0">
                <a:solidFill>
                  <a:srgbClr val="000000"/>
                </a:solidFill>
                <a:effectLst/>
                <a:latin typeface="EITS"/>
              </a:rPr>
              <a:t>: </a:t>
            </a:r>
          </a:p>
          <a:p>
            <a:pPr>
              <a:buFontTx/>
              <a:buChar char="-"/>
            </a:pPr>
            <a:r>
              <a:rPr lang="et-EE" dirty="0">
                <a:solidFill>
                  <a:srgbClr val="000000"/>
                </a:solidFill>
                <a:latin typeface="EITS"/>
              </a:rPr>
              <a:t>Õigusaktide, eeskirjade või lepingute rikkumine</a:t>
            </a:r>
          </a:p>
          <a:p>
            <a:pPr>
              <a:buFontTx/>
              <a:buChar char="-"/>
            </a:pPr>
            <a:r>
              <a:rPr lang="et-EE" dirty="0" err="1">
                <a:solidFill>
                  <a:srgbClr val="000000"/>
                </a:solidFill>
                <a:latin typeface="EITS"/>
              </a:rPr>
              <a:t>Teabelise</a:t>
            </a:r>
            <a:r>
              <a:rPr lang="et-EE" dirty="0">
                <a:solidFill>
                  <a:srgbClr val="000000"/>
                </a:solidFill>
                <a:latin typeface="EITS"/>
              </a:rPr>
              <a:t> enesemääramisõiguse rikkumine</a:t>
            </a:r>
          </a:p>
          <a:p>
            <a:pPr>
              <a:buFontTx/>
              <a:buChar char="-"/>
            </a:pPr>
            <a:r>
              <a:rPr lang="et-EE" dirty="0">
                <a:solidFill>
                  <a:srgbClr val="000000"/>
                </a:solidFill>
                <a:latin typeface="EITS"/>
              </a:rPr>
              <a:t>Isiku füüsilise puutumatuse rikkumine</a:t>
            </a:r>
          </a:p>
          <a:p>
            <a:pPr>
              <a:buFontTx/>
              <a:buChar char="-"/>
            </a:pPr>
            <a:r>
              <a:rPr lang="et-EE" dirty="0">
                <a:solidFill>
                  <a:srgbClr val="000000"/>
                </a:solidFill>
                <a:latin typeface="EITS"/>
              </a:rPr>
              <a:t>Ülesannete täitmise võime kahjustumine</a:t>
            </a:r>
          </a:p>
          <a:p>
            <a:pPr>
              <a:buFontTx/>
              <a:buChar char="-"/>
            </a:pPr>
            <a:r>
              <a:rPr lang="et-EE" dirty="0">
                <a:solidFill>
                  <a:srgbClr val="000000"/>
                </a:solidFill>
                <a:latin typeface="EITS"/>
              </a:rPr>
              <a:t>Negatiivsed sisemised või välised toimed</a:t>
            </a:r>
          </a:p>
          <a:p>
            <a:pPr>
              <a:buFontTx/>
              <a:buChar char="-"/>
            </a:pPr>
            <a:r>
              <a:rPr lang="et-EE" dirty="0">
                <a:solidFill>
                  <a:srgbClr val="000000"/>
                </a:solidFill>
                <a:latin typeface="EITS"/>
              </a:rPr>
              <a:t>Rahalised tagajärjed</a:t>
            </a:r>
          </a:p>
        </p:txBody>
      </p:sp>
      <p:sp>
        <p:nvSpPr>
          <p:cNvPr id="4" name="Teksti kohatäide 3">
            <a:extLst>
              <a:ext uri="{FF2B5EF4-FFF2-40B4-BE49-F238E27FC236}">
                <a16:creationId xmlns:a16="http://schemas.microsoft.com/office/drawing/2014/main" id="{9FBEA1C4-A108-61CD-10F3-951C0A3EC3DD}"/>
              </a:ext>
            </a:extLst>
          </p:cNvPr>
          <p:cNvSpPr>
            <a:spLocks noGrp="1"/>
          </p:cNvSpPr>
          <p:nvPr>
            <p:ph type="body" sz="half" idx="2"/>
          </p:nvPr>
        </p:nvSpPr>
        <p:spPr/>
        <p:txBody>
          <a:bodyPr>
            <a:normAutofit/>
          </a:bodyPr>
          <a:lstStyle/>
          <a:p>
            <a:r>
              <a:rPr lang="et-EE" b="0" i="0" dirty="0">
                <a:solidFill>
                  <a:schemeClr val="bg1"/>
                </a:solidFill>
                <a:effectLst/>
                <a:latin typeface="EITS"/>
              </a:rPr>
              <a:t>Kaitsetarve väljendab äriprotsessi infoturbe vajadust. Hinnang äriprotsessi kaitsetarbele tuleneb eelkõige </a:t>
            </a:r>
            <a:r>
              <a:rPr lang="et-EE" b="1" i="0" dirty="0">
                <a:solidFill>
                  <a:schemeClr val="bg1"/>
                </a:solidFill>
                <a:effectLst/>
                <a:latin typeface="EITS"/>
              </a:rPr>
              <a:t>äriprotsessi käigus töödeldava teabe</a:t>
            </a:r>
            <a:r>
              <a:rPr lang="et-EE" b="0" i="0" dirty="0">
                <a:solidFill>
                  <a:schemeClr val="bg1"/>
                </a:solidFill>
                <a:effectLst/>
                <a:latin typeface="EITS"/>
              </a:rPr>
              <a:t> nõuetest, sh andmekogu turvaklassist. Äriprotsessile omistatud kaitsetarve kandub tavaliselt edasi kõigile selles äriprotsessis kasutatavatele varadele.</a:t>
            </a:r>
            <a:endParaRPr lang="et-EE" dirty="0">
              <a:solidFill>
                <a:schemeClr val="bg1"/>
              </a:solidFill>
            </a:endParaRPr>
          </a:p>
        </p:txBody>
      </p:sp>
      <p:sp>
        <p:nvSpPr>
          <p:cNvPr id="5" name="Kuupäeva kohatäide 4">
            <a:extLst>
              <a:ext uri="{FF2B5EF4-FFF2-40B4-BE49-F238E27FC236}">
                <a16:creationId xmlns:a16="http://schemas.microsoft.com/office/drawing/2014/main" id="{4A62EAFB-E924-FEC2-55FD-5009DC8CF549}"/>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76367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B3926DC-313C-0C31-85FE-2DA0DD8036D0}"/>
              </a:ext>
            </a:extLst>
          </p:cNvPr>
          <p:cNvSpPr>
            <a:spLocks noGrp="1"/>
          </p:cNvSpPr>
          <p:nvPr>
            <p:ph type="title"/>
          </p:nvPr>
        </p:nvSpPr>
        <p:spPr/>
        <p:txBody>
          <a:bodyPr/>
          <a:lstStyle/>
          <a:p>
            <a:r>
              <a:rPr lang="et-EE" dirty="0"/>
              <a:t>Varad</a:t>
            </a:r>
          </a:p>
        </p:txBody>
      </p:sp>
      <p:sp>
        <p:nvSpPr>
          <p:cNvPr id="3" name="Sisu kohatäide 2">
            <a:extLst>
              <a:ext uri="{FF2B5EF4-FFF2-40B4-BE49-F238E27FC236}">
                <a16:creationId xmlns:a16="http://schemas.microsoft.com/office/drawing/2014/main" id="{0EDEF215-D62C-59AD-26F6-2248C2A5DE7B}"/>
              </a:ext>
            </a:extLst>
          </p:cNvPr>
          <p:cNvSpPr>
            <a:spLocks noGrp="1"/>
          </p:cNvSpPr>
          <p:nvPr>
            <p:ph idx="1"/>
          </p:nvPr>
        </p:nvSpPr>
        <p:spPr/>
        <p:txBody>
          <a:bodyPr/>
          <a:lstStyle/>
          <a:p>
            <a:r>
              <a:rPr lang="et-EE" dirty="0"/>
              <a:t>Arvutid</a:t>
            </a:r>
          </a:p>
          <a:p>
            <a:r>
              <a:rPr lang="et-EE" dirty="0"/>
              <a:t>Kaamerad</a:t>
            </a:r>
          </a:p>
          <a:p>
            <a:r>
              <a:rPr lang="et-EE" dirty="0"/>
              <a:t>Telefonid</a:t>
            </a:r>
          </a:p>
          <a:p>
            <a:r>
              <a:rPr lang="et-EE" dirty="0"/>
              <a:t>Mälupulgad</a:t>
            </a:r>
          </a:p>
          <a:p>
            <a:r>
              <a:rPr lang="et-EE" dirty="0"/>
              <a:t>Ruumid</a:t>
            </a:r>
          </a:p>
          <a:p>
            <a:r>
              <a:rPr lang="et-EE" dirty="0"/>
              <a:t>Andmekogud</a:t>
            </a:r>
          </a:p>
          <a:p>
            <a:r>
              <a:rPr lang="et-EE" dirty="0"/>
              <a:t>Serverid </a:t>
            </a:r>
          </a:p>
          <a:p>
            <a:r>
              <a:rPr lang="et-EE" dirty="0"/>
              <a:t>jne</a:t>
            </a:r>
          </a:p>
        </p:txBody>
      </p:sp>
      <p:sp>
        <p:nvSpPr>
          <p:cNvPr id="4" name="Teksti kohatäide 3">
            <a:extLst>
              <a:ext uri="{FF2B5EF4-FFF2-40B4-BE49-F238E27FC236}">
                <a16:creationId xmlns:a16="http://schemas.microsoft.com/office/drawing/2014/main" id="{59669D60-07AA-4B74-643A-A301A65ADA50}"/>
              </a:ext>
            </a:extLst>
          </p:cNvPr>
          <p:cNvSpPr>
            <a:spLocks noGrp="1"/>
          </p:cNvSpPr>
          <p:nvPr>
            <p:ph type="body" sz="half" idx="2"/>
          </p:nvPr>
        </p:nvSpPr>
        <p:spPr/>
        <p:txBody>
          <a:bodyPr/>
          <a:lstStyle/>
          <a:p>
            <a:r>
              <a:rPr lang="et-EE" dirty="0"/>
              <a:t>Hõlmab absoluutselt kõiki materiaalseid väärtusi, mida kasutatakse äriprotsesside toimimiseks.</a:t>
            </a:r>
          </a:p>
        </p:txBody>
      </p:sp>
      <p:sp>
        <p:nvSpPr>
          <p:cNvPr id="5" name="Kuupäeva kohatäide 4">
            <a:extLst>
              <a:ext uri="{FF2B5EF4-FFF2-40B4-BE49-F238E27FC236}">
                <a16:creationId xmlns:a16="http://schemas.microsoft.com/office/drawing/2014/main" id="{487DC38E-2048-6FCC-B6AF-8D38AF441065}"/>
              </a:ext>
            </a:extLst>
          </p:cNvPr>
          <p:cNvSpPr>
            <a:spLocks noGrp="1"/>
          </p:cNvSpPr>
          <p:nvPr>
            <p:ph type="dt" sz="half" idx="10"/>
          </p:nvPr>
        </p:nvSpPr>
        <p:spPr/>
        <p:txBody>
          <a:bodyPr/>
          <a:lstStyle/>
          <a:p>
            <a:pPr rtl="0"/>
            <a:fld id="{9EE806DB-4A05-41DB-8533-1AC83906E21C}" type="datetime1">
              <a:rPr lang="et-EE" smtClean="0"/>
              <a:t>08.05.2025</a:t>
            </a:fld>
            <a:endParaRPr lang="en-US" dirty="0"/>
          </a:p>
        </p:txBody>
      </p:sp>
    </p:spTree>
    <p:extLst>
      <p:ext uri="{BB962C8B-B14F-4D97-AF65-F5344CB8AC3E}">
        <p14:creationId xmlns:p14="http://schemas.microsoft.com/office/powerpoint/2010/main" val="151416774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43_TF33552983" id="{8648B339-F0B2-413F-9CB1-E5628DEEE17F}" vid="{ED911A92-27E4-4E3C-8A2C-38E23F8EBE8E}"/>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{D35FCD51-9C45-449D-949F-2B45AF6EA807}tf33552983_win32</Template>
  <TotalTime>225</TotalTime>
  <Words>1036</Words>
  <Application>Microsoft Office PowerPoint</Application>
  <PresentationFormat>Laiekraan</PresentationFormat>
  <Paragraphs>115</Paragraphs>
  <Slides>13</Slides>
  <Notes>6</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13</vt:i4>
      </vt:variant>
    </vt:vector>
  </HeadingPairs>
  <TitlesOfParts>
    <vt:vector size="20" baseType="lpstr">
      <vt:lpstr>Arial</vt:lpstr>
      <vt:lpstr>Calibri</vt:lpstr>
      <vt:lpstr>EITS</vt:lpstr>
      <vt:lpstr>Franklin Gothic Book</vt:lpstr>
      <vt:lpstr>Franklin Gothic Demi</vt:lpstr>
      <vt:lpstr>Wingdings 2</vt:lpstr>
      <vt:lpstr>DividendVTI</vt:lpstr>
      <vt:lpstr>Eesti infoturbe standardi rakendamine</vt:lpstr>
      <vt:lpstr>PowerPointi esitlus</vt:lpstr>
      <vt:lpstr>Miks on vaja rakendada E-itsi</vt:lpstr>
      <vt:lpstr>PowerPointi esitlus</vt:lpstr>
      <vt:lpstr>Infoturbe põhikomponendid</vt:lpstr>
      <vt:lpstr>E-ITS</vt:lpstr>
      <vt:lpstr>Äriprotsessid</vt:lpstr>
      <vt:lpstr>Kaitsetarve</vt:lpstr>
      <vt:lpstr>Varad</vt:lpstr>
      <vt:lpstr>Meetmed</vt:lpstr>
      <vt:lpstr>NB!</vt:lpstr>
      <vt:lpstr>AUDIt</vt:lpstr>
      <vt:lpstr>Kokkuvõttes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Ingrid Ots-Vaik</dc:creator>
  <cp:lastModifiedBy>Heli Tenslind</cp:lastModifiedBy>
  <cp:revision>1</cp:revision>
  <dcterms:created xsi:type="dcterms:W3CDTF">2025-04-30T11:27:05Z</dcterms:created>
  <dcterms:modified xsi:type="dcterms:W3CDTF">2025-05-08T08:27:00Z</dcterms:modified>
</cp:coreProperties>
</file>